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90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000000"/>
          </p15:clr>
        </p15:guide>
        <p15:guide id="4" pos="312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2160" orient="horz"/>
        <p:guide pos="31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5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40d9c8fa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\unicode{x222F}_{S} \vec{E}.\vec{ds}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\newcommand{\oiint}{\subset\!\supset \!\!\!\!\!\!\!\!\!\!\iint}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= k q' \oiint_S \frac{\hat{r}.\hat{n}}{r^2} \,dS = k q' \oiint_S d\Omega \,dS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\frac{\hat{r}.\hat{n}}{r^2} \,dS=\frac{dS \cos(\theta)}{r^2} = \frac{dS'}{r^2}=dS''=d\Omega</a:t>
            </a:r>
            <a:endParaRPr/>
          </a:p>
        </p:txBody>
      </p:sp>
      <p:sp>
        <p:nvSpPr>
          <p:cNvPr id="388" name="Google Shape;388;g340d9c8faba_0_0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4457ba2d07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\unicode{x222F}_{S} \vec{E}.\vec{ds}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\newcommand{\oiint}{\subset\!\supset \!\!\!\!\!\!\!\!\!\!\iint}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= k q' \oiint_S \frac{\hat{r}.\hat{n}}{r^2} \,dS = k q' \oiint_S d\Omega \,dS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\frac{\hat{r}.\hat{n}}{r^2} \,dS=\frac{dS \cos(\theta)}{r^2} = \frac{dS'}{r^2}=dS''=d\Omega</a:t>
            </a:r>
            <a:endParaRPr/>
          </a:p>
        </p:txBody>
      </p:sp>
      <p:sp>
        <p:nvSpPr>
          <p:cNvPr id="416" name="Google Shape;416;g34457ba2d07_0_75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40d9c8fab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\unicode{x222F}_{S} \vec{E}.\vec{ds}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\newcommand{\oiint}{\subset\!\supset \!\!\!\!\!\!\!\!\!\!\iint}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= k q' \oiint_S \frac{\hat{r}.\hat{n}}{r^2} \,dS = k q' \oiint_S d\Omega \,dS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\frac{\hat{r}.\hat{n}}{r^2} \,dS=\frac{dS \cos(\theta)}{r^2} = \frac{dS'}{r^2}=dS''=d\Omega</a:t>
            </a:r>
            <a:endParaRPr/>
          </a:p>
        </p:txBody>
      </p:sp>
      <p:sp>
        <p:nvSpPr>
          <p:cNvPr id="446" name="Google Shape;446;g340d9c8faba_0_37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d\Omega_1=\frac{dS_1 \, \hat{n}_1.\hat{r}}{r_1^2} = -\frac{dS_1'}{r_1^2}\\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d\Omega_2=\frac{dS_2 \, \hat{n}_2.\hat{r}}{r_2^2} = \frac{dS_2'}{r_2^2}\\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\frac{dS_1'}{r_1^2}=\frac{dS_2'}{r_2^2} \\ \\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d\Omega_1 = - d\Omega_2 \\\\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d\Omega_1 = - d\Omega_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465" name="Google Shape;465;p27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8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9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0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1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32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7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33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34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35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0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457ba2d0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34457ba2d07_0_3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4457ba2d0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34457ba2d07_0_39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2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3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4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37675" y="2867800"/>
            <a:ext cx="9230650" cy="11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877"/>
              </a:spcBef>
              <a:spcAft>
                <a:spcPts val="1877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37675" y="1536633"/>
            <a:ext cx="4333225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200"/>
              <a:buChar char="○"/>
              <a:defRPr sz="1400"/>
            </a:lvl2pPr>
            <a:lvl3pPr indent="-304800" lvl="2" marL="13716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200"/>
              <a:buChar char="■"/>
              <a:defRPr sz="1400"/>
            </a:lvl3pPr>
            <a:lvl4pPr indent="-304800" lvl="3" marL="18288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200"/>
              <a:buChar char="●"/>
              <a:defRPr sz="1400"/>
            </a:lvl4pPr>
            <a:lvl5pPr indent="-304800" lvl="4" marL="22860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200"/>
              <a:buChar char="○"/>
              <a:defRPr sz="1400"/>
            </a:lvl5pPr>
            <a:lvl6pPr indent="-304800" lvl="5" marL="27432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200"/>
              <a:buChar char="■"/>
              <a:defRPr sz="1400"/>
            </a:lvl6pPr>
            <a:lvl7pPr indent="-304800" lvl="6" marL="32004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200"/>
              <a:buChar char="●"/>
              <a:defRPr sz="1400"/>
            </a:lvl7pPr>
            <a:lvl8pPr indent="-304800" lvl="7" marL="36576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200"/>
              <a:buChar char="○"/>
              <a:defRPr sz="1400"/>
            </a:lvl8pPr>
            <a:lvl9pPr indent="-304800" lvl="8" marL="4114800" algn="l">
              <a:lnSpc>
                <a:spcPct val="115000"/>
              </a:lnSpc>
              <a:spcBef>
                <a:spcPts val="1877"/>
              </a:spcBef>
              <a:spcAft>
                <a:spcPts val="1877"/>
              </a:spcAft>
              <a:buSzPts val="1200"/>
              <a:buChar char="■"/>
              <a:defRPr sz="1400"/>
            </a:lvl9pPr>
          </a:lstStyle>
          <a:p/>
        </p:txBody>
      </p:sp>
      <p:sp>
        <p:nvSpPr>
          <p:cNvPr id="19" name="Google Shape;19;p4"/>
          <p:cNvSpPr txBox="1"/>
          <p:nvPr>
            <p:ph idx="2" type="body"/>
          </p:nvPr>
        </p:nvSpPr>
        <p:spPr>
          <a:xfrm>
            <a:off x="5235100" y="1536633"/>
            <a:ext cx="4333225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200"/>
              <a:buChar char="○"/>
              <a:defRPr sz="1400"/>
            </a:lvl2pPr>
            <a:lvl3pPr indent="-304800" lvl="2" marL="13716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200"/>
              <a:buChar char="■"/>
              <a:defRPr sz="1400"/>
            </a:lvl3pPr>
            <a:lvl4pPr indent="-304800" lvl="3" marL="18288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200"/>
              <a:buChar char="●"/>
              <a:defRPr sz="1400"/>
            </a:lvl4pPr>
            <a:lvl5pPr indent="-304800" lvl="4" marL="22860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200"/>
              <a:buChar char="○"/>
              <a:defRPr sz="1400"/>
            </a:lvl5pPr>
            <a:lvl6pPr indent="-304800" lvl="5" marL="27432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200"/>
              <a:buChar char="■"/>
              <a:defRPr sz="1400"/>
            </a:lvl6pPr>
            <a:lvl7pPr indent="-304800" lvl="6" marL="32004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200"/>
              <a:buChar char="●"/>
              <a:defRPr sz="1400"/>
            </a:lvl7pPr>
            <a:lvl8pPr indent="-304800" lvl="7" marL="36576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200"/>
              <a:buChar char="○"/>
              <a:defRPr sz="1400"/>
            </a:lvl8pPr>
            <a:lvl9pPr indent="-304800" lvl="8" marL="4114800" algn="l">
              <a:lnSpc>
                <a:spcPct val="115000"/>
              </a:lnSpc>
              <a:spcBef>
                <a:spcPts val="1877"/>
              </a:spcBef>
              <a:spcAft>
                <a:spcPts val="1877"/>
              </a:spcAft>
              <a:buSzPts val="1200"/>
              <a:buChar char="■"/>
              <a:defRPr sz="1400"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37675" y="740800"/>
            <a:ext cx="3042000" cy="10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107250" lIns="107250" spcFirstLastPara="1" rIns="107250" wrap="square" tIns="107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337675" y="1852800"/>
            <a:ext cx="3042000" cy="4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200"/>
              <a:buChar char="○"/>
              <a:defRPr sz="1400"/>
            </a:lvl2pPr>
            <a:lvl3pPr indent="-304800" lvl="2" marL="13716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200"/>
              <a:buChar char="■"/>
              <a:defRPr sz="1400"/>
            </a:lvl3pPr>
            <a:lvl4pPr indent="-304800" lvl="3" marL="18288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200"/>
              <a:buChar char="●"/>
              <a:defRPr sz="1400"/>
            </a:lvl4pPr>
            <a:lvl5pPr indent="-304800" lvl="4" marL="22860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200"/>
              <a:buChar char="○"/>
              <a:defRPr sz="1400"/>
            </a:lvl5pPr>
            <a:lvl6pPr indent="-304800" lvl="5" marL="27432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200"/>
              <a:buChar char="■"/>
              <a:defRPr sz="1400"/>
            </a:lvl6pPr>
            <a:lvl7pPr indent="-304800" lvl="6" marL="32004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200"/>
              <a:buChar char="●"/>
              <a:defRPr sz="1400"/>
            </a:lvl7pPr>
            <a:lvl8pPr indent="-304800" lvl="7" marL="36576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200"/>
              <a:buChar char="○"/>
              <a:defRPr sz="1400"/>
            </a:lvl8pPr>
            <a:lvl9pPr indent="-304800" lvl="8" marL="4114800" algn="l">
              <a:lnSpc>
                <a:spcPct val="115000"/>
              </a:lnSpc>
              <a:spcBef>
                <a:spcPts val="1877"/>
              </a:spcBef>
              <a:spcAft>
                <a:spcPts val="1877"/>
              </a:spcAft>
              <a:buSzPts val="1200"/>
              <a:buChar char="■"/>
              <a:defRPr sz="140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531104" y="600200"/>
            <a:ext cx="6898450" cy="5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/>
        </p:nvSpPr>
        <p:spPr>
          <a:xfrm>
            <a:off x="4953000" y="-167"/>
            <a:ext cx="4953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8"/>
          <p:cNvSpPr txBox="1"/>
          <p:nvPr>
            <p:ph type="title"/>
          </p:nvPr>
        </p:nvSpPr>
        <p:spPr>
          <a:xfrm>
            <a:off x="287625" y="1644233"/>
            <a:ext cx="43823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07250" lIns="107250" spcFirstLastPara="1" rIns="107250" wrap="square" tIns="1072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900"/>
            </a:lvl9pPr>
          </a:lstStyle>
          <a:p/>
        </p:txBody>
      </p:sp>
      <p:sp>
        <p:nvSpPr>
          <p:cNvPr id="34" name="Google Shape;34;p8"/>
          <p:cNvSpPr txBox="1"/>
          <p:nvPr>
            <p:ph idx="1" type="subTitle"/>
          </p:nvPr>
        </p:nvSpPr>
        <p:spPr>
          <a:xfrm>
            <a:off x="287625" y="3737433"/>
            <a:ext cx="4382300" cy="1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9pPr>
          </a:lstStyle>
          <a:p/>
        </p:txBody>
      </p:sp>
      <p:sp>
        <p:nvSpPr>
          <p:cNvPr id="35" name="Google Shape;35;p8"/>
          <p:cNvSpPr txBox="1"/>
          <p:nvPr>
            <p:ph idx="2" type="body"/>
          </p:nvPr>
        </p:nvSpPr>
        <p:spPr>
          <a:xfrm>
            <a:off x="5351125" y="965433"/>
            <a:ext cx="4156750" cy="49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877"/>
              </a:spcBef>
              <a:spcAft>
                <a:spcPts val="1877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337675" y="5640767"/>
            <a:ext cx="6498700" cy="8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hasCustomPrompt="1" type="title"/>
          </p:nvPr>
        </p:nvSpPr>
        <p:spPr>
          <a:xfrm>
            <a:off x="337675" y="1474833"/>
            <a:ext cx="9230650" cy="2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07250" lIns="107250" spcFirstLastPara="1" rIns="107250" wrap="square" tIns="1072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4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4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4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4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4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4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4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4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4100"/>
            </a:lvl9pPr>
          </a:lstStyle>
          <a:p>
            <a:r>
              <a:t>xx%</a:t>
            </a:r>
          </a:p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37675" y="4202967"/>
            <a:ext cx="9230650" cy="1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877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877"/>
              </a:spcBef>
              <a:spcAft>
                <a:spcPts val="1877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54.png"/><Relationship Id="rId10" Type="http://schemas.openxmlformats.org/officeDocument/2006/relationships/image" Target="../media/image58.png"/><Relationship Id="rId1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Relationship Id="rId5" Type="http://schemas.openxmlformats.org/officeDocument/2006/relationships/image" Target="../media/image41.png"/><Relationship Id="rId6" Type="http://schemas.openxmlformats.org/officeDocument/2006/relationships/image" Target="../media/image43.png"/><Relationship Id="rId7" Type="http://schemas.openxmlformats.org/officeDocument/2006/relationships/image" Target="../media/image47.png"/><Relationship Id="rId8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6.png"/><Relationship Id="rId4" Type="http://schemas.openxmlformats.org/officeDocument/2006/relationships/image" Target="../media/image22.png"/><Relationship Id="rId9" Type="http://schemas.openxmlformats.org/officeDocument/2006/relationships/image" Target="../media/image55.png"/><Relationship Id="rId5" Type="http://schemas.openxmlformats.org/officeDocument/2006/relationships/image" Target="../media/image41.png"/><Relationship Id="rId6" Type="http://schemas.openxmlformats.org/officeDocument/2006/relationships/image" Target="../media/image63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png"/><Relationship Id="rId4" Type="http://schemas.openxmlformats.org/officeDocument/2006/relationships/image" Target="../media/image63.png"/><Relationship Id="rId9" Type="http://schemas.openxmlformats.org/officeDocument/2006/relationships/image" Target="../media/image55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56.png"/><Relationship Id="rId8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Relationship Id="rId4" Type="http://schemas.openxmlformats.org/officeDocument/2006/relationships/image" Target="../media/image63.png"/><Relationship Id="rId5" Type="http://schemas.openxmlformats.org/officeDocument/2006/relationships/image" Target="../media/image56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5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Relationship Id="rId5" Type="http://schemas.openxmlformats.org/officeDocument/2006/relationships/image" Target="../media/image70.png"/><Relationship Id="rId6" Type="http://schemas.openxmlformats.org/officeDocument/2006/relationships/image" Target="../media/image98.png"/><Relationship Id="rId7" Type="http://schemas.openxmlformats.org/officeDocument/2006/relationships/image" Target="../media/image75.png"/><Relationship Id="rId8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8.png"/><Relationship Id="rId4" Type="http://schemas.openxmlformats.org/officeDocument/2006/relationships/image" Target="../media/image78.png"/><Relationship Id="rId5" Type="http://schemas.openxmlformats.org/officeDocument/2006/relationships/image" Target="../media/image67.png"/><Relationship Id="rId6" Type="http://schemas.openxmlformats.org/officeDocument/2006/relationships/image" Target="../media/image7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4.png"/><Relationship Id="rId4" Type="http://schemas.openxmlformats.org/officeDocument/2006/relationships/image" Target="../media/image81.png"/><Relationship Id="rId5" Type="http://schemas.openxmlformats.org/officeDocument/2006/relationships/image" Target="../media/image87.png"/><Relationship Id="rId6" Type="http://schemas.openxmlformats.org/officeDocument/2006/relationships/image" Target="../media/image73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80.png"/><Relationship Id="rId10" Type="http://schemas.openxmlformats.org/officeDocument/2006/relationships/image" Target="../media/image82.png"/><Relationship Id="rId1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4.png"/><Relationship Id="rId4" Type="http://schemas.openxmlformats.org/officeDocument/2006/relationships/image" Target="../media/image74.png"/><Relationship Id="rId9" Type="http://schemas.openxmlformats.org/officeDocument/2006/relationships/image" Target="../media/image86.png"/><Relationship Id="rId5" Type="http://schemas.openxmlformats.org/officeDocument/2006/relationships/image" Target="../media/image83.png"/><Relationship Id="rId6" Type="http://schemas.openxmlformats.org/officeDocument/2006/relationships/image" Target="../media/image96.png"/><Relationship Id="rId7" Type="http://schemas.openxmlformats.org/officeDocument/2006/relationships/image" Target="../media/image79.png"/><Relationship Id="rId8" Type="http://schemas.openxmlformats.org/officeDocument/2006/relationships/image" Target="../media/image90.png"/></Relationships>
</file>

<file path=ppt/slides/_rels/slide18.xml.rels><?xml version="1.0" encoding="UTF-8" standalone="yes"?><Relationships xmlns="http://schemas.openxmlformats.org/package/2006/relationships"><Relationship Id="rId10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4.png"/><Relationship Id="rId4" Type="http://schemas.openxmlformats.org/officeDocument/2006/relationships/image" Target="../media/image74.png"/><Relationship Id="rId9" Type="http://schemas.openxmlformats.org/officeDocument/2006/relationships/image" Target="../media/image92.png"/><Relationship Id="rId5" Type="http://schemas.openxmlformats.org/officeDocument/2006/relationships/image" Target="../media/image79.png"/><Relationship Id="rId6" Type="http://schemas.openxmlformats.org/officeDocument/2006/relationships/image" Target="../media/image90.png"/><Relationship Id="rId7" Type="http://schemas.openxmlformats.org/officeDocument/2006/relationships/image" Target="../media/image93.png"/><Relationship Id="rId8" Type="http://schemas.openxmlformats.org/officeDocument/2006/relationships/image" Target="../media/image10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8.png"/><Relationship Id="rId4" Type="http://schemas.openxmlformats.org/officeDocument/2006/relationships/image" Target="../media/image101.png"/><Relationship Id="rId9" Type="http://schemas.openxmlformats.org/officeDocument/2006/relationships/image" Target="../media/image103.png"/><Relationship Id="rId5" Type="http://schemas.openxmlformats.org/officeDocument/2006/relationships/image" Target="../media/image99.png"/><Relationship Id="rId6" Type="http://schemas.openxmlformats.org/officeDocument/2006/relationships/image" Target="../media/image95.png"/><Relationship Id="rId7" Type="http://schemas.openxmlformats.org/officeDocument/2006/relationships/image" Target="../media/image89.png"/><Relationship Id="rId8" Type="http://schemas.openxmlformats.org/officeDocument/2006/relationships/image" Target="../media/image10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17.png"/><Relationship Id="rId8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2.png"/><Relationship Id="rId1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7.png"/><Relationship Id="rId4" Type="http://schemas.openxmlformats.org/officeDocument/2006/relationships/image" Target="../media/image102.png"/><Relationship Id="rId9" Type="http://schemas.openxmlformats.org/officeDocument/2006/relationships/image" Target="../media/image123.png"/><Relationship Id="rId5" Type="http://schemas.openxmlformats.org/officeDocument/2006/relationships/image" Target="../media/image107.png"/><Relationship Id="rId6" Type="http://schemas.openxmlformats.org/officeDocument/2006/relationships/image" Target="../media/image113.png"/><Relationship Id="rId7" Type="http://schemas.openxmlformats.org/officeDocument/2006/relationships/image" Target="../media/image106.png"/><Relationship Id="rId8" Type="http://schemas.openxmlformats.org/officeDocument/2006/relationships/image" Target="../media/image1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7.png"/><Relationship Id="rId4" Type="http://schemas.openxmlformats.org/officeDocument/2006/relationships/image" Target="../media/image102.png"/><Relationship Id="rId5" Type="http://schemas.openxmlformats.org/officeDocument/2006/relationships/image" Target="../media/image107.png"/><Relationship Id="rId6" Type="http://schemas.openxmlformats.org/officeDocument/2006/relationships/image" Target="../media/image113.png"/><Relationship Id="rId7" Type="http://schemas.openxmlformats.org/officeDocument/2006/relationships/image" Target="../media/image109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0.png"/><Relationship Id="rId1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5.png"/><Relationship Id="rId4" Type="http://schemas.openxmlformats.org/officeDocument/2006/relationships/image" Target="../media/image117.png"/><Relationship Id="rId9" Type="http://schemas.openxmlformats.org/officeDocument/2006/relationships/image" Target="../media/image124.png"/><Relationship Id="rId5" Type="http://schemas.openxmlformats.org/officeDocument/2006/relationships/image" Target="../media/image118.png"/><Relationship Id="rId6" Type="http://schemas.openxmlformats.org/officeDocument/2006/relationships/image" Target="../media/image122.png"/><Relationship Id="rId7" Type="http://schemas.openxmlformats.org/officeDocument/2006/relationships/image" Target="../media/image113.png"/><Relationship Id="rId8" Type="http://schemas.openxmlformats.org/officeDocument/2006/relationships/image" Target="../media/image1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22.png"/><Relationship Id="rId13" Type="http://schemas.openxmlformats.org/officeDocument/2006/relationships/image" Target="../media/image24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38.png"/><Relationship Id="rId14" Type="http://schemas.openxmlformats.org/officeDocument/2006/relationships/image" Target="../media/image29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7" Type="http://schemas.openxmlformats.org/officeDocument/2006/relationships/image" Target="../media/image21.png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27.png"/><Relationship Id="rId13" Type="http://schemas.openxmlformats.org/officeDocument/2006/relationships/image" Target="../media/image32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7.png"/><Relationship Id="rId5" Type="http://schemas.openxmlformats.org/officeDocument/2006/relationships/image" Target="../media/image23.png"/><Relationship Id="rId6" Type="http://schemas.openxmlformats.org/officeDocument/2006/relationships/image" Target="../media/image26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58.png"/><Relationship Id="rId10" Type="http://schemas.openxmlformats.org/officeDocument/2006/relationships/image" Target="../media/image52.png"/><Relationship Id="rId1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5" Type="http://schemas.openxmlformats.org/officeDocument/2006/relationships/image" Target="../media/image46.png"/><Relationship Id="rId6" Type="http://schemas.openxmlformats.org/officeDocument/2006/relationships/image" Target="../media/image41.png"/><Relationship Id="rId7" Type="http://schemas.openxmlformats.org/officeDocument/2006/relationships/image" Target="../media/image43.png"/><Relationship Id="rId8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337675" y="2867800"/>
            <a:ext cx="9230650" cy="11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02. Ley de Gauss</a:t>
            </a:r>
            <a:endParaRPr/>
          </a:p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"/>
          <p:cNvSpPr txBox="1"/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Ley de Gauss, ejemplo 1: carga aislada</a:t>
            </a:r>
            <a:endParaRPr/>
          </a:p>
        </p:txBody>
      </p:sp>
      <p:sp>
        <p:nvSpPr>
          <p:cNvPr id="368" name="Google Shape;368;p21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9" name="Google Shape;369;p21"/>
          <p:cNvSpPr/>
          <p:nvPr/>
        </p:nvSpPr>
        <p:spPr>
          <a:xfrm>
            <a:off x="2646952" y="1155208"/>
            <a:ext cx="4048481" cy="104727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70" name="Google Shape;370;p21"/>
          <p:cNvSpPr txBox="1"/>
          <p:nvPr/>
        </p:nvSpPr>
        <p:spPr>
          <a:xfrm>
            <a:off x="244692" y="2362116"/>
            <a:ext cx="46410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ley es valida para cualquier superficie cerrada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1"/>
          <p:cNvSpPr/>
          <p:nvPr/>
        </p:nvSpPr>
        <p:spPr>
          <a:xfrm>
            <a:off x="244692" y="2880609"/>
            <a:ext cx="453995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Considero como superficie de Gauss a una esfera, porque la simetría simplifica la cuenta que tengo que hacer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1"/>
          <p:cNvSpPr/>
          <p:nvPr/>
        </p:nvSpPr>
        <p:spPr>
          <a:xfrm>
            <a:off x="456311" y="3893403"/>
            <a:ext cx="1536831" cy="6022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10144" y="4574489"/>
            <a:ext cx="3268972" cy="73821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374" name="Google Shape;374;p21"/>
          <p:cNvGrpSpPr/>
          <p:nvPr/>
        </p:nvGrpSpPr>
        <p:grpSpPr>
          <a:xfrm>
            <a:off x="3193639" y="4177545"/>
            <a:ext cx="915129" cy="607101"/>
            <a:chOff x="3214905" y="4294508"/>
            <a:chExt cx="915129" cy="607101"/>
          </a:xfrm>
        </p:grpSpPr>
        <p:sp>
          <p:nvSpPr>
            <p:cNvPr id="375" name="Google Shape;375;p21"/>
            <p:cNvSpPr/>
            <p:nvPr/>
          </p:nvSpPr>
          <p:spPr>
            <a:xfrm>
              <a:off x="3378674" y="4294508"/>
              <a:ext cx="751360" cy="33855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-22761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3214905" y="4476307"/>
              <a:ext cx="198146" cy="425302"/>
            </a:xfrm>
            <a:custGeom>
              <a:rect b="b" l="l" r="r" t="t"/>
              <a:pathLst>
                <a:path extrusionOk="0" h="425302" w="198146">
                  <a:moveTo>
                    <a:pt x="198146" y="0"/>
                  </a:moveTo>
                  <a:cubicBezTo>
                    <a:pt x="122832" y="33669"/>
                    <a:pt x="47518" y="67339"/>
                    <a:pt x="17393" y="138223"/>
                  </a:cubicBezTo>
                  <a:cubicBezTo>
                    <a:pt x="-12733" y="209107"/>
                    <a:pt x="2330" y="317204"/>
                    <a:pt x="17393" y="425302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21"/>
          <p:cNvSpPr/>
          <p:nvPr/>
        </p:nvSpPr>
        <p:spPr>
          <a:xfrm>
            <a:off x="410144" y="5286599"/>
            <a:ext cx="2837828" cy="73821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78" name="Google Shape;378;p21"/>
          <p:cNvSpPr/>
          <p:nvPr/>
        </p:nvSpPr>
        <p:spPr>
          <a:xfrm>
            <a:off x="3193639" y="5284315"/>
            <a:ext cx="1299330" cy="73821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79" name="Google Shape;379;p21"/>
          <p:cNvSpPr/>
          <p:nvPr/>
        </p:nvSpPr>
        <p:spPr>
          <a:xfrm>
            <a:off x="339204" y="6041607"/>
            <a:ext cx="1741631" cy="98443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80" name="Google Shape;380;p21"/>
          <p:cNvSpPr/>
          <p:nvPr/>
        </p:nvSpPr>
        <p:spPr>
          <a:xfrm>
            <a:off x="1820360" y="6060613"/>
            <a:ext cx="1337739" cy="81387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381" name="Google Shape;381;p21"/>
          <p:cNvGrpSpPr/>
          <p:nvPr/>
        </p:nvGrpSpPr>
        <p:grpSpPr>
          <a:xfrm>
            <a:off x="3158099" y="6152739"/>
            <a:ext cx="1823617" cy="338554"/>
            <a:chOff x="3158099" y="6152739"/>
            <a:chExt cx="1823617" cy="338554"/>
          </a:xfrm>
        </p:grpSpPr>
        <p:sp>
          <p:nvSpPr>
            <p:cNvPr id="382" name="Google Shape;382;p21"/>
            <p:cNvSpPr/>
            <p:nvPr/>
          </p:nvSpPr>
          <p:spPr>
            <a:xfrm>
              <a:off x="3679116" y="6152739"/>
              <a:ext cx="1302600" cy="338554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-12498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cxnSp>
          <p:nvCxnSpPr>
            <p:cNvPr id="383" name="Google Shape;383;p21"/>
            <p:cNvCxnSpPr/>
            <p:nvPr/>
          </p:nvCxnSpPr>
          <p:spPr>
            <a:xfrm>
              <a:off x="3158099" y="6342654"/>
              <a:ext cx="446338" cy="0"/>
            </a:xfrm>
            <a:prstGeom prst="straightConnector1">
              <a:avLst/>
            </a:prstGeom>
            <a:noFill/>
            <a:ln cap="flat" cmpd="sng" w="9525">
              <a:solidFill>
                <a:srgbClr val="FDA739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pic>
        <p:nvPicPr>
          <p:cNvPr id="384" name="Google Shape;384;p21"/>
          <p:cNvPicPr preferRelativeResize="0"/>
          <p:nvPr/>
        </p:nvPicPr>
        <p:blipFill rotWithShape="1">
          <a:blip r:embed="rId12">
            <a:alphaModFix/>
          </a:blip>
          <a:srcRect b="0" l="0" r="0" t="16525"/>
          <a:stretch/>
        </p:blipFill>
        <p:spPr>
          <a:xfrm>
            <a:off x="6337004" y="2362116"/>
            <a:ext cx="3172158" cy="350207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1"/>
          <p:cNvSpPr txBox="1"/>
          <p:nvPr/>
        </p:nvSpPr>
        <p:spPr>
          <a:xfrm>
            <a:off x="5411972" y="5900285"/>
            <a:ext cx="38915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Notar que el flujo es independiente de 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(El área crece como R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per la intensidad del campo decrece como 1/R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2"/>
          <p:cNvSpPr txBox="1"/>
          <p:nvPr>
            <p:ph type="title"/>
          </p:nvPr>
        </p:nvSpPr>
        <p:spPr>
          <a:xfrm>
            <a:off x="337675" y="593367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000"/>
              <a:t>De verdad puedo elegir cualquier superficie de Gauss y da lo mismo ?</a:t>
            </a:r>
            <a:endParaRPr b="1" sz="2000"/>
          </a:p>
        </p:txBody>
      </p:sp>
      <p:sp>
        <p:nvSpPr>
          <p:cNvPr id="391" name="Google Shape;391;p22"/>
          <p:cNvSpPr txBox="1"/>
          <p:nvPr>
            <p:ph idx="12" type="sldNum"/>
          </p:nvPr>
        </p:nvSpPr>
        <p:spPr>
          <a:xfrm>
            <a:off x="9178496" y="6217623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2" name="Google Shape;392;p22"/>
          <p:cNvPicPr preferRelativeResize="0"/>
          <p:nvPr/>
        </p:nvPicPr>
        <p:blipFill rotWithShape="1">
          <a:blip r:embed="rId3">
            <a:alphaModFix/>
          </a:blip>
          <a:srcRect b="18765" l="0" r="0" t="0"/>
          <a:stretch/>
        </p:blipFill>
        <p:spPr>
          <a:xfrm>
            <a:off x="334825" y="1519351"/>
            <a:ext cx="7342175" cy="36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2"/>
          <p:cNvSpPr txBox="1"/>
          <p:nvPr/>
        </p:nvSpPr>
        <p:spPr>
          <a:xfrm>
            <a:off x="7401860" y="2488863"/>
            <a:ext cx="2050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area efectiva para el calculo de flujo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2"/>
          <p:cNvSpPr/>
          <p:nvPr/>
        </p:nvSpPr>
        <p:spPr>
          <a:xfrm>
            <a:off x="6560288" y="2753833"/>
            <a:ext cx="946298" cy="595423"/>
          </a:xfrm>
          <a:custGeom>
            <a:rect b="b" l="l" r="r" t="t"/>
            <a:pathLst>
              <a:path extrusionOk="0" h="595423" w="946298">
                <a:moveTo>
                  <a:pt x="946298" y="0"/>
                </a:moveTo>
                <a:cubicBezTo>
                  <a:pt x="860351" y="152400"/>
                  <a:pt x="774405" y="304800"/>
                  <a:pt x="616689" y="404037"/>
                </a:cubicBezTo>
                <a:cubicBezTo>
                  <a:pt x="458973" y="503274"/>
                  <a:pt x="229486" y="549348"/>
                  <a:pt x="0" y="595423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5225" y="3519376"/>
            <a:ext cx="1886446" cy="127732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2"/>
          <p:cNvSpPr/>
          <p:nvPr/>
        </p:nvSpPr>
        <p:spPr>
          <a:xfrm>
            <a:off x="419744" y="5208439"/>
            <a:ext cx="3269100" cy="738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397" name="Google Shape;397;p22"/>
          <p:cNvPicPr preferRelativeResize="0"/>
          <p:nvPr/>
        </p:nvPicPr>
        <p:blipFill rotWithShape="1">
          <a:blip r:embed="rId6">
            <a:alphaModFix/>
          </a:blip>
          <a:srcRect b="0" l="0" r="14675" t="0"/>
          <a:stretch/>
        </p:blipFill>
        <p:spPr>
          <a:xfrm>
            <a:off x="3631225" y="5250000"/>
            <a:ext cx="2562751" cy="6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2"/>
          <p:cNvSpPr txBox="1"/>
          <p:nvPr/>
        </p:nvSpPr>
        <p:spPr>
          <a:xfrm>
            <a:off x="1593155" y="4178200"/>
            <a:ext cx="480300" cy="32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2"/>
                </a:solidFill>
              </a:rPr>
              <a:t>R=1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399" name="Google Shape;399;p22"/>
          <p:cNvSpPr txBox="1"/>
          <p:nvPr/>
        </p:nvSpPr>
        <p:spPr>
          <a:xfrm>
            <a:off x="7006475" y="3490560"/>
            <a:ext cx="55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i="1" lang="en-US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dS’</a:t>
            </a:r>
            <a:endParaRPr i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22"/>
          <p:cNvSpPr txBox="1"/>
          <p:nvPr/>
        </p:nvSpPr>
        <p:spPr>
          <a:xfrm>
            <a:off x="4948425" y="3604550"/>
            <a:ext cx="48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dS’’</a:t>
            </a:r>
            <a:endParaRPr i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01" name="Google Shape;401;p22"/>
          <p:cNvGrpSpPr/>
          <p:nvPr/>
        </p:nvGrpSpPr>
        <p:grpSpPr>
          <a:xfrm>
            <a:off x="6122600" y="5703575"/>
            <a:ext cx="3475500" cy="430200"/>
            <a:chOff x="6122600" y="5703575"/>
            <a:chExt cx="3475500" cy="430200"/>
          </a:xfrm>
        </p:grpSpPr>
        <p:sp>
          <p:nvSpPr>
            <p:cNvPr id="402" name="Google Shape;402;p22"/>
            <p:cNvSpPr txBox="1"/>
            <p:nvPr/>
          </p:nvSpPr>
          <p:spPr>
            <a:xfrm>
              <a:off x="6255500" y="5733575"/>
              <a:ext cx="334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2"/>
                  </a:solidFill>
                </a:rPr>
                <a:t>diferencial de ángulo sólido</a:t>
              </a:r>
              <a:endParaRPr>
                <a:solidFill>
                  <a:schemeClr val="dk2"/>
                </a:solidFill>
              </a:endParaRPr>
            </a:p>
          </p:txBody>
        </p:sp>
        <p:cxnSp>
          <p:nvCxnSpPr>
            <p:cNvPr id="403" name="Google Shape;403;p22"/>
            <p:cNvCxnSpPr>
              <a:stCxn id="402" idx="1"/>
            </p:cNvCxnSpPr>
            <p:nvPr/>
          </p:nvCxnSpPr>
          <p:spPr>
            <a:xfrm rot="10800000">
              <a:off x="6122600" y="5703575"/>
              <a:ext cx="132900" cy="2301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sp>
        <p:nvSpPr>
          <p:cNvPr id="404" name="Google Shape;404;p22"/>
          <p:cNvSpPr txBox="1"/>
          <p:nvPr/>
        </p:nvSpPr>
        <p:spPr>
          <a:xfrm>
            <a:off x="6625475" y="2775945"/>
            <a:ext cx="55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=dS</a:t>
            </a:r>
            <a:endParaRPr i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05" name="Google Shape;405;p22"/>
          <p:cNvGrpSpPr/>
          <p:nvPr/>
        </p:nvGrpSpPr>
        <p:grpSpPr>
          <a:xfrm>
            <a:off x="518655" y="5811088"/>
            <a:ext cx="4158900" cy="918113"/>
            <a:chOff x="518655" y="5811088"/>
            <a:chExt cx="4158900" cy="918113"/>
          </a:xfrm>
        </p:grpSpPr>
        <p:pic>
          <p:nvPicPr>
            <p:cNvPr id="406" name="Google Shape;406;p22"/>
            <p:cNvPicPr preferRelativeResize="0"/>
            <p:nvPr/>
          </p:nvPicPr>
          <p:blipFill rotWithShape="1">
            <a:blip r:embed="rId7">
              <a:alphaModFix/>
            </a:blip>
            <a:srcRect b="0" l="0" r="50445" t="0"/>
            <a:stretch/>
          </p:blipFill>
          <p:spPr>
            <a:xfrm>
              <a:off x="518655" y="6133775"/>
              <a:ext cx="1700125" cy="5954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7" name="Google Shape;407;p22"/>
            <p:cNvCxnSpPr>
              <a:endCxn id="406" idx="1"/>
            </p:cNvCxnSpPr>
            <p:nvPr/>
          </p:nvCxnSpPr>
          <p:spPr>
            <a:xfrm flipH="1">
              <a:off x="518655" y="5811088"/>
              <a:ext cx="4158900" cy="620400"/>
            </a:xfrm>
            <a:prstGeom prst="curvedConnector3">
              <a:avLst>
                <a:gd fmla="val 105726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pic>
        <p:nvPicPr>
          <p:cNvPr id="408" name="Google Shape;408;p22"/>
          <p:cNvPicPr preferRelativeResize="0"/>
          <p:nvPr/>
        </p:nvPicPr>
        <p:blipFill rotWithShape="1">
          <a:blip r:embed="rId7">
            <a:alphaModFix/>
          </a:blip>
          <a:srcRect b="0" l="50446" r="32231" t="0"/>
          <a:stretch/>
        </p:blipFill>
        <p:spPr>
          <a:xfrm>
            <a:off x="2249325" y="6133775"/>
            <a:ext cx="594301" cy="5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2"/>
          <p:cNvPicPr preferRelativeResize="0"/>
          <p:nvPr/>
        </p:nvPicPr>
        <p:blipFill rotWithShape="1">
          <a:blip r:embed="rId7">
            <a:alphaModFix/>
          </a:blip>
          <a:srcRect b="0" l="67285" r="15392" t="0"/>
          <a:stretch/>
        </p:blipFill>
        <p:spPr>
          <a:xfrm>
            <a:off x="2827075" y="6133775"/>
            <a:ext cx="594301" cy="5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2"/>
          <p:cNvSpPr txBox="1"/>
          <p:nvPr/>
        </p:nvSpPr>
        <p:spPr>
          <a:xfrm>
            <a:off x="4178200" y="6047950"/>
            <a:ext cx="5000400" cy="785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2"/>
                </a:solidFill>
              </a:rPr>
              <a:t>-el flujo que atraviesa dS, dS’ y dS’’ es el mismo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2"/>
                </a:solidFill>
              </a:rPr>
              <a:t>-diferencial de ang solido representa el </a:t>
            </a:r>
            <a:r>
              <a:rPr b="1" lang="en-US" sz="1300">
                <a:solidFill>
                  <a:schemeClr val="dk2"/>
                </a:solidFill>
              </a:rPr>
              <a:t>área</a:t>
            </a:r>
            <a:r>
              <a:rPr lang="en-US" sz="1300">
                <a:solidFill>
                  <a:schemeClr val="dk2"/>
                </a:solidFill>
              </a:rPr>
              <a:t> subtendida por </a:t>
            </a:r>
            <a:r>
              <a:rPr i="1" lang="en-US" sz="1300">
                <a:solidFill>
                  <a:schemeClr val="dk2"/>
                </a:solidFill>
              </a:rPr>
              <a:t>dS</a:t>
            </a:r>
            <a:r>
              <a:rPr lang="en-US" sz="1300">
                <a:solidFill>
                  <a:schemeClr val="dk2"/>
                </a:solidFill>
              </a:rPr>
              <a:t> sobre una esfera de R=1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411" name="Google Shape;411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00175" y="2623550"/>
            <a:ext cx="216275" cy="2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62715" y="2751997"/>
            <a:ext cx="216275" cy="20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2"/>
          <p:cNvPicPr preferRelativeResize="0"/>
          <p:nvPr/>
        </p:nvPicPr>
        <p:blipFill rotWithShape="1">
          <a:blip r:embed="rId7">
            <a:alphaModFix/>
          </a:blip>
          <a:srcRect b="0" l="83875" r="0" t="0"/>
          <a:stretch/>
        </p:blipFill>
        <p:spPr>
          <a:xfrm>
            <a:off x="3396250" y="6133775"/>
            <a:ext cx="553200" cy="5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3"/>
          <p:cNvSpPr txBox="1"/>
          <p:nvPr>
            <p:ph type="title"/>
          </p:nvPr>
        </p:nvSpPr>
        <p:spPr>
          <a:xfrm>
            <a:off x="337675" y="593367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000"/>
              <a:t>De verdad puedo elegir cualquier superficie de Gauss y da lo mismo ?</a:t>
            </a:r>
            <a:endParaRPr b="1" sz="2000"/>
          </a:p>
        </p:txBody>
      </p:sp>
      <p:sp>
        <p:nvSpPr>
          <p:cNvPr id="419" name="Google Shape;419;p23"/>
          <p:cNvSpPr txBox="1"/>
          <p:nvPr>
            <p:ph idx="12" type="sldNum"/>
          </p:nvPr>
        </p:nvSpPr>
        <p:spPr>
          <a:xfrm>
            <a:off x="9178496" y="6217623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0" name="Google Shape;420;p23"/>
          <p:cNvSpPr/>
          <p:nvPr/>
        </p:nvSpPr>
        <p:spPr>
          <a:xfrm>
            <a:off x="419744" y="5208439"/>
            <a:ext cx="3269100" cy="738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421" name="Google Shape;421;p23"/>
          <p:cNvPicPr preferRelativeResize="0"/>
          <p:nvPr/>
        </p:nvPicPr>
        <p:blipFill rotWithShape="1">
          <a:blip r:embed="rId4">
            <a:alphaModFix/>
          </a:blip>
          <a:srcRect b="0" l="0" r="14675" t="0"/>
          <a:stretch/>
        </p:blipFill>
        <p:spPr>
          <a:xfrm>
            <a:off x="3631225" y="5250000"/>
            <a:ext cx="2562751" cy="6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3"/>
          <p:cNvSpPr txBox="1"/>
          <p:nvPr/>
        </p:nvSpPr>
        <p:spPr>
          <a:xfrm>
            <a:off x="1593155" y="4178200"/>
            <a:ext cx="480300" cy="32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2"/>
                </a:solidFill>
              </a:rPr>
              <a:t>R=1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423" name="Google Shape;423;p23"/>
          <p:cNvSpPr txBox="1"/>
          <p:nvPr/>
        </p:nvSpPr>
        <p:spPr>
          <a:xfrm>
            <a:off x="4948425" y="3604550"/>
            <a:ext cx="48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dS’’</a:t>
            </a:r>
            <a:endParaRPr i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24" name="Google Shape;424;p23"/>
          <p:cNvGrpSpPr/>
          <p:nvPr/>
        </p:nvGrpSpPr>
        <p:grpSpPr>
          <a:xfrm>
            <a:off x="6122600" y="5703575"/>
            <a:ext cx="3475500" cy="430200"/>
            <a:chOff x="6122600" y="5703575"/>
            <a:chExt cx="3475500" cy="430200"/>
          </a:xfrm>
        </p:grpSpPr>
        <p:sp>
          <p:nvSpPr>
            <p:cNvPr id="425" name="Google Shape;425;p23"/>
            <p:cNvSpPr txBox="1"/>
            <p:nvPr/>
          </p:nvSpPr>
          <p:spPr>
            <a:xfrm>
              <a:off x="6255500" y="5733575"/>
              <a:ext cx="334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2"/>
                  </a:solidFill>
                </a:rPr>
                <a:t>diferencial de ángulo sólido</a:t>
              </a:r>
              <a:endParaRPr>
                <a:solidFill>
                  <a:schemeClr val="dk2"/>
                </a:solidFill>
              </a:endParaRPr>
            </a:p>
          </p:txBody>
        </p:sp>
        <p:cxnSp>
          <p:nvCxnSpPr>
            <p:cNvPr id="426" name="Google Shape;426;p23"/>
            <p:cNvCxnSpPr>
              <a:stCxn id="425" idx="1"/>
            </p:cNvCxnSpPr>
            <p:nvPr/>
          </p:nvCxnSpPr>
          <p:spPr>
            <a:xfrm rot="10800000">
              <a:off x="6122600" y="5703575"/>
              <a:ext cx="132900" cy="2301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427" name="Google Shape;427;p23"/>
          <p:cNvGrpSpPr/>
          <p:nvPr/>
        </p:nvGrpSpPr>
        <p:grpSpPr>
          <a:xfrm>
            <a:off x="518655" y="5811088"/>
            <a:ext cx="4158900" cy="918113"/>
            <a:chOff x="518655" y="5811088"/>
            <a:chExt cx="4158900" cy="918113"/>
          </a:xfrm>
        </p:grpSpPr>
        <p:pic>
          <p:nvPicPr>
            <p:cNvPr id="428" name="Google Shape;428;p23"/>
            <p:cNvPicPr preferRelativeResize="0"/>
            <p:nvPr/>
          </p:nvPicPr>
          <p:blipFill rotWithShape="1">
            <a:blip r:embed="rId5">
              <a:alphaModFix/>
            </a:blip>
            <a:srcRect b="0" l="0" r="50445" t="0"/>
            <a:stretch/>
          </p:blipFill>
          <p:spPr>
            <a:xfrm>
              <a:off x="518655" y="6133775"/>
              <a:ext cx="1700125" cy="5954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9" name="Google Shape;429;p23"/>
            <p:cNvCxnSpPr>
              <a:endCxn id="428" idx="1"/>
            </p:cNvCxnSpPr>
            <p:nvPr/>
          </p:nvCxnSpPr>
          <p:spPr>
            <a:xfrm flipH="1">
              <a:off x="518655" y="5811088"/>
              <a:ext cx="4158900" cy="620400"/>
            </a:xfrm>
            <a:prstGeom prst="curvedConnector3">
              <a:avLst>
                <a:gd fmla="val 105726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pic>
        <p:nvPicPr>
          <p:cNvPr id="430" name="Google Shape;430;p23"/>
          <p:cNvPicPr preferRelativeResize="0"/>
          <p:nvPr/>
        </p:nvPicPr>
        <p:blipFill rotWithShape="1">
          <a:blip r:embed="rId5">
            <a:alphaModFix/>
          </a:blip>
          <a:srcRect b="0" l="50446" r="32231" t="0"/>
          <a:stretch/>
        </p:blipFill>
        <p:spPr>
          <a:xfrm>
            <a:off x="2249325" y="6133775"/>
            <a:ext cx="594301" cy="5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3"/>
          <p:cNvPicPr preferRelativeResize="0"/>
          <p:nvPr/>
        </p:nvPicPr>
        <p:blipFill rotWithShape="1">
          <a:blip r:embed="rId5">
            <a:alphaModFix/>
          </a:blip>
          <a:srcRect b="0" l="67285" r="15392" t="0"/>
          <a:stretch/>
        </p:blipFill>
        <p:spPr>
          <a:xfrm>
            <a:off x="2827075" y="6133775"/>
            <a:ext cx="594301" cy="5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3"/>
          <p:cNvSpPr txBox="1"/>
          <p:nvPr/>
        </p:nvSpPr>
        <p:spPr>
          <a:xfrm>
            <a:off x="4178200" y="6047950"/>
            <a:ext cx="5000400" cy="785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2"/>
                </a:solidFill>
              </a:rPr>
              <a:t>-el flujo que atraviesa dS, dS’ y dS’’ es el mismo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2"/>
                </a:solidFill>
              </a:rPr>
              <a:t>-diferencial de ang solido representa el </a:t>
            </a:r>
            <a:r>
              <a:rPr b="1" lang="en-US" sz="1300">
                <a:solidFill>
                  <a:schemeClr val="dk2"/>
                </a:solidFill>
              </a:rPr>
              <a:t>área</a:t>
            </a:r>
            <a:r>
              <a:rPr lang="en-US" sz="1300">
                <a:solidFill>
                  <a:schemeClr val="dk2"/>
                </a:solidFill>
              </a:rPr>
              <a:t> subtendida por </a:t>
            </a:r>
            <a:r>
              <a:rPr i="1" lang="en-US" sz="1300">
                <a:solidFill>
                  <a:schemeClr val="dk2"/>
                </a:solidFill>
              </a:rPr>
              <a:t>dS</a:t>
            </a:r>
            <a:r>
              <a:rPr lang="en-US" sz="1300">
                <a:solidFill>
                  <a:schemeClr val="dk2"/>
                </a:solidFill>
              </a:rPr>
              <a:t> sobre una esfera de R=1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433" name="Google Shape;43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00175" y="2623550"/>
            <a:ext cx="216275" cy="202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4" name="Google Shape;434;p23"/>
          <p:cNvGrpSpPr/>
          <p:nvPr/>
        </p:nvGrpSpPr>
        <p:grpSpPr>
          <a:xfrm>
            <a:off x="4677550" y="1519350"/>
            <a:ext cx="5024121" cy="3628950"/>
            <a:chOff x="4677550" y="1519350"/>
            <a:chExt cx="5024121" cy="3628950"/>
          </a:xfrm>
        </p:grpSpPr>
        <p:pic>
          <p:nvPicPr>
            <p:cNvPr id="435" name="Google Shape;435;p23"/>
            <p:cNvPicPr preferRelativeResize="0"/>
            <p:nvPr/>
          </p:nvPicPr>
          <p:blipFill rotWithShape="1">
            <a:blip r:embed="rId7">
              <a:alphaModFix/>
            </a:blip>
            <a:srcRect b="18765" l="59146" r="0" t="0"/>
            <a:stretch/>
          </p:blipFill>
          <p:spPr>
            <a:xfrm>
              <a:off x="4677550" y="1519350"/>
              <a:ext cx="2999450" cy="3628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" name="Google Shape;436;p23"/>
            <p:cNvSpPr txBox="1"/>
            <p:nvPr/>
          </p:nvSpPr>
          <p:spPr>
            <a:xfrm>
              <a:off x="7401860" y="2488863"/>
              <a:ext cx="2050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area efectiva para el calculo de flujo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6560288" y="2753833"/>
              <a:ext cx="946298" cy="595423"/>
            </a:xfrm>
            <a:custGeom>
              <a:rect b="b" l="l" r="r" t="t"/>
              <a:pathLst>
                <a:path extrusionOk="0" h="595423" w="946298">
                  <a:moveTo>
                    <a:pt x="946298" y="0"/>
                  </a:moveTo>
                  <a:cubicBezTo>
                    <a:pt x="860351" y="152400"/>
                    <a:pt x="774405" y="304800"/>
                    <a:pt x="616689" y="404037"/>
                  </a:cubicBezTo>
                  <a:cubicBezTo>
                    <a:pt x="458973" y="503274"/>
                    <a:pt x="229486" y="549348"/>
                    <a:pt x="0" y="595423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8" name="Google Shape;438;p2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815225" y="3519376"/>
              <a:ext cx="1886446" cy="1277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9" name="Google Shape;439;p23"/>
            <p:cNvSpPr txBox="1"/>
            <p:nvPr/>
          </p:nvSpPr>
          <p:spPr>
            <a:xfrm>
              <a:off x="7006475" y="3490560"/>
              <a:ext cx="553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=dS’</a:t>
              </a:r>
              <a:endParaRPr i="1"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40" name="Google Shape;440;p23"/>
            <p:cNvSpPr txBox="1"/>
            <p:nvPr/>
          </p:nvSpPr>
          <p:spPr>
            <a:xfrm>
              <a:off x="6625475" y="2775945"/>
              <a:ext cx="553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=dS</a:t>
              </a:r>
              <a:endParaRPr i="1"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41" name="Google Shape;441;p2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262715" y="2751997"/>
              <a:ext cx="216275" cy="2029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2" name="Google Shape;442;p23"/>
          <p:cNvPicPr preferRelativeResize="0"/>
          <p:nvPr/>
        </p:nvPicPr>
        <p:blipFill rotWithShape="1">
          <a:blip r:embed="rId5">
            <a:alphaModFix/>
          </a:blip>
          <a:srcRect b="0" l="83875" r="0" t="0"/>
          <a:stretch/>
        </p:blipFill>
        <p:spPr>
          <a:xfrm>
            <a:off x="3396250" y="6133775"/>
            <a:ext cx="553200" cy="5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3"/>
          <p:cNvPicPr preferRelativeResize="0"/>
          <p:nvPr/>
        </p:nvPicPr>
        <p:blipFill rotWithShape="1">
          <a:blip r:embed="rId7">
            <a:alphaModFix/>
          </a:blip>
          <a:srcRect b="18765" l="0" r="40852" t="0"/>
          <a:stretch/>
        </p:blipFill>
        <p:spPr>
          <a:xfrm>
            <a:off x="334825" y="1519350"/>
            <a:ext cx="4342725" cy="36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4"/>
          <p:cNvSpPr txBox="1"/>
          <p:nvPr>
            <p:ph idx="12" type="sldNum"/>
          </p:nvPr>
        </p:nvSpPr>
        <p:spPr>
          <a:xfrm>
            <a:off x="9178496" y="6217623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9" name="Google Shape;449;p24"/>
          <p:cNvSpPr/>
          <p:nvPr/>
        </p:nvSpPr>
        <p:spPr>
          <a:xfrm>
            <a:off x="4952994" y="1712214"/>
            <a:ext cx="3269100" cy="738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450" name="Google Shape;45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1170" y="2320482"/>
            <a:ext cx="3003596" cy="635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1" name="Google Shape;451;p24"/>
          <p:cNvGrpSpPr/>
          <p:nvPr/>
        </p:nvGrpSpPr>
        <p:grpSpPr>
          <a:xfrm>
            <a:off x="211325" y="710605"/>
            <a:ext cx="4466225" cy="4742595"/>
            <a:chOff x="211325" y="1244005"/>
            <a:chExt cx="4466225" cy="4742595"/>
          </a:xfrm>
        </p:grpSpPr>
        <p:pic>
          <p:nvPicPr>
            <p:cNvPr id="452" name="Google Shape;452;p24"/>
            <p:cNvPicPr preferRelativeResize="0"/>
            <p:nvPr/>
          </p:nvPicPr>
          <p:blipFill rotWithShape="1">
            <a:blip r:embed="rId5">
              <a:alphaModFix/>
            </a:blip>
            <a:srcRect b="0" l="0" r="40852" t="0"/>
            <a:stretch/>
          </p:blipFill>
          <p:spPr>
            <a:xfrm>
              <a:off x="334825" y="1519350"/>
              <a:ext cx="4342725" cy="4467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24"/>
            <p:cNvSpPr txBox="1"/>
            <p:nvPr/>
          </p:nvSpPr>
          <p:spPr>
            <a:xfrm>
              <a:off x="1593155" y="4178200"/>
              <a:ext cx="480300" cy="323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2"/>
                  </a:solidFill>
                </a:rPr>
                <a:t>R=1</a:t>
              </a:r>
              <a:endParaRPr sz="900">
                <a:solidFill>
                  <a:schemeClr val="dk2"/>
                </a:solidFill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211325" y="1248675"/>
              <a:ext cx="2506800" cy="1071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2509455" y="1244005"/>
              <a:ext cx="553200" cy="91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337675" y="2093900"/>
              <a:ext cx="738000" cy="48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7" name="Google Shape;457;p24"/>
          <p:cNvSpPr txBox="1"/>
          <p:nvPr>
            <p:ph type="title"/>
          </p:nvPr>
        </p:nvSpPr>
        <p:spPr>
          <a:xfrm>
            <a:off x="337675" y="593367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000"/>
              <a:t>De verdad puedo elegir cualquier superficie de Gauss y da lo mismo ?</a:t>
            </a:r>
            <a:endParaRPr b="1" sz="2000"/>
          </a:p>
        </p:txBody>
      </p:sp>
      <p:pic>
        <p:nvPicPr>
          <p:cNvPr id="458" name="Google Shape;45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6265" y="3051225"/>
            <a:ext cx="1734415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24"/>
          <p:cNvSpPr txBox="1"/>
          <p:nvPr/>
        </p:nvSpPr>
        <p:spPr>
          <a:xfrm>
            <a:off x="5836875" y="3584475"/>
            <a:ext cx="173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</a:rPr>
              <a:t>area de la esfera de R=1</a:t>
            </a:r>
            <a:endParaRPr sz="1100">
              <a:solidFill>
                <a:schemeClr val="dk2"/>
              </a:solidFill>
            </a:endParaRPr>
          </a:p>
        </p:txBody>
      </p:sp>
      <p:cxnSp>
        <p:nvCxnSpPr>
          <p:cNvPr id="460" name="Google Shape;460;p24"/>
          <p:cNvCxnSpPr/>
          <p:nvPr/>
        </p:nvCxnSpPr>
        <p:spPr>
          <a:xfrm>
            <a:off x="5897500" y="3601900"/>
            <a:ext cx="992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61" name="Google Shape;461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6275" y="4153013"/>
            <a:ext cx="1277087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4"/>
          <p:cNvSpPr/>
          <p:nvPr/>
        </p:nvSpPr>
        <p:spPr>
          <a:xfrm>
            <a:off x="4635202" y="4978008"/>
            <a:ext cx="4048500" cy="10473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5"/>
          <p:cNvSpPr txBox="1"/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000"/>
              <a:t>Que pasa con esta?</a:t>
            </a:r>
            <a:endParaRPr b="1" sz="2000"/>
          </a:p>
        </p:txBody>
      </p:sp>
      <p:sp>
        <p:nvSpPr>
          <p:cNvPr id="468" name="Google Shape;468;p25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9" name="Google Shape;469;p25"/>
          <p:cNvSpPr/>
          <p:nvPr/>
        </p:nvSpPr>
        <p:spPr>
          <a:xfrm>
            <a:off x="6233640" y="4943895"/>
            <a:ext cx="2469300" cy="899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470" name="Google Shape;47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474" y="1507276"/>
            <a:ext cx="3898223" cy="3683959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5"/>
          <p:cNvSpPr/>
          <p:nvPr/>
        </p:nvSpPr>
        <p:spPr>
          <a:xfrm>
            <a:off x="864450" y="3822800"/>
            <a:ext cx="1363800" cy="81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5"/>
          <p:cNvSpPr/>
          <p:nvPr/>
        </p:nvSpPr>
        <p:spPr>
          <a:xfrm>
            <a:off x="2312250" y="4127600"/>
            <a:ext cx="1673700" cy="81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3" name="Google Shape;473;p25"/>
          <p:cNvPicPr preferRelativeResize="0"/>
          <p:nvPr/>
        </p:nvPicPr>
        <p:blipFill rotWithShape="1">
          <a:blip r:embed="rId5">
            <a:alphaModFix/>
          </a:blip>
          <a:srcRect b="0" l="10725" r="56833" t="0"/>
          <a:stretch/>
        </p:blipFill>
        <p:spPr>
          <a:xfrm>
            <a:off x="1677048" y="3788750"/>
            <a:ext cx="347472" cy="301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5"/>
          <p:cNvPicPr preferRelativeResize="0"/>
          <p:nvPr/>
        </p:nvPicPr>
        <p:blipFill rotWithShape="1">
          <a:blip r:embed="rId5">
            <a:alphaModFix/>
          </a:blip>
          <a:srcRect b="0" l="64201" r="3357" t="0"/>
          <a:stretch/>
        </p:blipFill>
        <p:spPr>
          <a:xfrm>
            <a:off x="2983324" y="4026875"/>
            <a:ext cx="347472" cy="301142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25"/>
          <p:cNvSpPr txBox="1"/>
          <p:nvPr/>
        </p:nvSpPr>
        <p:spPr>
          <a:xfrm>
            <a:off x="5004225" y="1287075"/>
            <a:ext cx="4476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2"/>
                </a:solidFill>
              </a:rPr>
              <a:t>Los ángulos sólidos (i.e. áreas sobre esfera R=1) subtendidos por </a:t>
            </a:r>
            <a:r>
              <a:rPr i="1" lang="en-US" sz="1500">
                <a:solidFill>
                  <a:schemeClr val="dk2"/>
                </a:solidFill>
              </a:rPr>
              <a:t>dS</a:t>
            </a:r>
            <a:r>
              <a:rPr baseline="-25000" i="1" lang="en-US" sz="1500">
                <a:solidFill>
                  <a:schemeClr val="dk2"/>
                </a:solidFill>
              </a:rPr>
              <a:t>1</a:t>
            </a:r>
            <a:r>
              <a:rPr lang="en-US" sz="1500">
                <a:solidFill>
                  <a:schemeClr val="dk2"/>
                </a:solidFill>
              </a:rPr>
              <a:t> y </a:t>
            </a:r>
            <a:r>
              <a:rPr i="1" lang="en-US" sz="1500">
                <a:solidFill>
                  <a:schemeClr val="dk2"/>
                </a:solidFill>
              </a:rPr>
              <a:t>dS</a:t>
            </a:r>
            <a:r>
              <a:rPr baseline="-25000" i="1" lang="en-US" sz="1500">
                <a:solidFill>
                  <a:schemeClr val="dk2"/>
                </a:solidFill>
              </a:rPr>
              <a:t>2</a:t>
            </a:r>
            <a:r>
              <a:rPr lang="en-US" sz="1500">
                <a:solidFill>
                  <a:schemeClr val="dk2"/>
                </a:solidFill>
              </a:rPr>
              <a:t> son iguales (a menos de un signo)</a:t>
            </a:r>
            <a:endParaRPr sz="1500">
              <a:solidFill>
                <a:schemeClr val="dk2"/>
              </a:solidFill>
            </a:endParaRPr>
          </a:p>
        </p:txBody>
      </p:sp>
      <p:grpSp>
        <p:nvGrpSpPr>
          <p:cNvPr id="476" name="Google Shape;476;p25"/>
          <p:cNvGrpSpPr/>
          <p:nvPr/>
        </p:nvGrpSpPr>
        <p:grpSpPr>
          <a:xfrm>
            <a:off x="5004438" y="3890988"/>
            <a:ext cx="2468880" cy="691286"/>
            <a:chOff x="5004438" y="3890988"/>
            <a:chExt cx="2468880" cy="691286"/>
          </a:xfrm>
        </p:grpSpPr>
        <p:pic>
          <p:nvPicPr>
            <p:cNvPr id="477" name="Google Shape;477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04438" y="3890988"/>
              <a:ext cx="2468880" cy="691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8" name="Google Shape;478;p25"/>
            <p:cNvSpPr txBox="1"/>
            <p:nvPr/>
          </p:nvSpPr>
          <p:spPr>
            <a:xfrm>
              <a:off x="5109875" y="3977350"/>
              <a:ext cx="594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2"/>
                  </a:solidFill>
                </a:rPr>
                <a:t>pero</a:t>
              </a:r>
              <a:endParaRPr>
                <a:solidFill>
                  <a:schemeClr val="dk2"/>
                </a:solidFill>
              </a:endParaRPr>
            </a:p>
          </p:txBody>
        </p:sp>
      </p:grpSp>
      <p:pic>
        <p:nvPicPr>
          <p:cNvPr id="479" name="Google Shape;479;p25"/>
          <p:cNvPicPr preferRelativeResize="0"/>
          <p:nvPr/>
        </p:nvPicPr>
        <p:blipFill rotWithShape="1">
          <a:blip r:embed="rId7">
            <a:alphaModFix/>
          </a:blip>
          <a:srcRect b="0" l="24864" r="19272" t="0"/>
          <a:stretch/>
        </p:blipFill>
        <p:spPr>
          <a:xfrm>
            <a:off x="8101025" y="3173300"/>
            <a:ext cx="1379199" cy="580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0" name="Google Shape;480;p25"/>
          <p:cNvCxnSpPr/>
          <p:nvPr/>
        </p:nvCxnSpPr>
        <p:spPr>
          <a:xfrm>
            <a:off x="7693000" y="2305200"/>
            <a:ext cx="0" cy="2209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1" name="Google Shape;481;p25"/>
          <p:cNvSpPr/>
          <p:nvPr/>
        </p:nvSpPr>
        <p:spPr>
          <a:xfrm>
            <a:off x="255302" y="5448658"/>
            <a:ext cx="4048500" cy="10473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482" name="Google Shape;482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4450" y="2385225"/>
            <a:ext cx="2468880" cy="69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05775" y="3076500"/>
            <a:ext cx="2468880" cy="666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6"/>
          <p:cNvSpPr txBox="1"/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967" l="-1187" r="0" t="0"/>
            </a:stretch>
          </a:blipFill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489" name="Google Shape;489;p26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0" name="Google Shape;490;p26"/>
          <p:cNvSpPr/>
          <p:nvPr/>
        </p:nvSpPr>
        <p:spPr>
          <a:xfrm>
            <a:off x="3245282" y="1738467"/>
            <a:ext cx="3324949" cy="89967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1" name="Google Shape;491;p26"/>
          <p:cNvSpPr txBox="1"/>
          <p:nvPr/>
        </p:nvSpPr>
        <p:spPr>
          <a:xfrm>
            <a:off x="925033" y="3104707"/>
            <a:ext cx="7790915" cy="36849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9670" l="-46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2" name="Google Shape;492;p26"/>
          <p:cNvSpPr txBox="1"/>
          <p:nvPr/>
        </p:nvSpPr>
        <p:spPr>
          <a:xfrm>
            <a:off x="925033" y="4001386"/>
            <a:ext cx="7570381" cy="6147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1879" l="-482" r="0" t="-296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7"/>
          <p:cNvSpPr txBox="1"/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967" l="-1187" r="0" t="0"/>
            </a:stretch>
          </a:blipFill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498" name="Google Shape;498;p27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9" name="Google Shape;499;p27"/>
          <p:cNvSpPr txBox="1"/>
          <p:nvPr/>
        </p:nvSpPr>
        <p:spPr>
          <a:xfrm>
            <a:off x="223283" y="1637412"/>
            <a:ext cx="46783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Consideremos un plano infinito cargado con densidad superficial de carga σ=cte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7"/>
          <p:cNvSpPr/>
          <p:nvPr/>
        </p:nvSpPr>
        <p:spPr>
          <a:xfrm>
            <a:off x="2258245" y="4223925"/>
            <a:ext cx="2317301" cy="43749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5275" l="0" r="-10759" t="-55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01" name="Google Shape;501;p27"/>
          <p:cNvSpPr txBox="1"/>
          <p:nvPr/>
        </p:nvSpPr>
        <p:spPr>
          <a:xfrm>
            <a:off x="680483" y="4253870"/>
            <a:ext cx="124425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Entonces…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7"/>
          <p:cNvSpPr txBox="1"/>
          <p:nvPr/>
        </p:nvSpPr>
        <p:spPr>
          <a:xfrm>
            <a:off x="286393" y="2541181"/>
            <a:ext cx="5838458" cy="138332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4845" l="-624" r="0" t="-13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503" name="Google Shape;503;p27"/>
          <p:cNvCxnSpPr/>
          <p:nvPr/>
        </p:nvCxnSpPr>
        <p:spPr>
          <a:xfrm>
            <a:off x="7797413" y="2338452"/>
            <a:ext cx="0" cy="1477926"/>
          </a:xfrm>
          <a:prstGeom prst="straightConnector1">
            <a:avLst/>
          </a:prstGeom>
          <a:noFill/>
          <a:ln cap="flat" cmpd="sng" w="57150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4" name="Google Shape;504;p27"/>
          <p:cNvSpPr/>
          <p:nvPr/>
        </p:nvSpPr>
        <p:spPr>
          <a:xfrm>
            <a:off x="7940959" y="2338452"/>
            <a:ext cx="3113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5" name="Google Shape;505;p27"/>
          <p:cNvCxnSpPr/>
          <p:nvPr/>
        </p:nvCxnSpPr>
        <p:spPr>
          <a:xfrm>
            <a:off x="8096611" y="3167792"/>
            <a:ext cx="59917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06" name="Google Shape;506;p27"/>
          <p:cNvCxnSpPr/>
          <p:nvPr/>
        </p:nvCxnSpPr>
        <p:spPr>
          <a:xfrm rot="10800000">
            <a:off x="6845513" y="3171336"/>
            <a:ext cx="59917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07" name="Google Shape;507;p27"/>
          <p:cNvCxnSpPr/>
          <p:nvPr/>
        </p:nvCxnSpPr>
        <p:spPr>
          <a:xfrm>
            <a:off x="8096611" y="3575374"/>
            <a:ext cx="59917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08" name="Google Shape;508;p27"/>
          <p:cNvSpPr/>
          <p:nvPr/>
        </p:nvSpPr>
        <p:spPr>
          <a:xfrm>
            <a:off x="2400011" y="5035544"/>
            <a:ext cx="2027863" cy="40011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666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8"/>
          <p:cNvSpPr txBox="1"/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967" l="-1187" r="0" t="0"/>
            </a:stretch>
          </a:blipFill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514" name="Google Shape;514;p28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5" name="Google Shape;515;p28"/>
          <p:cNvSpPr/>
          <p:nvPr/>
        </p:nvSpPr>
        <p:spPr>
          <a:xfrm>
            <a:off x="1099594" y="2038752"/>
            <a:ext cx="2317301" cy="43749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5275" l="0" r="-10759" t="-55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16" name="Google Shape;516;p28"/>
          <p:cNvSpPr txBox="1"/>
          <p:nvPr/>
        </p:nvSpPr>
        <p:spPr>
          <a:xfrm>
            <a:off x="340241" y="1547470"/>
            <a:ext cx="33522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consideraciones de simetría…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8"/>
          <p:cNvSpPr/>
          <p:nvPr/>
        </p:nvSpPr>
        <p:spPr>
          <a:xfrm>
            <a:off x="7341788" y="882502"/>
            <a:ext cx="3113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8"/>
          <p:cNvSpPr txBox="1"/>
          <p:nvPr/>
        </p:nvSpPr>
        <p:spPr>
          <a:xfrm>
            <a:off x="510363" y="4401879"/>
            <a:ext cx="8023350" cy="36849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9670" l="-45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19" name="Google Shape;519;p28"/>
          <p:cNvSpPr/>
          <p:nvPr/>
        </p:nvSpPr>
        <p:spPr>
          <a:xfrm>
            <a:off x="587718" y="4982198"/>
            <a:ext cx="4575163" cy="35753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508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520" name="Google Shape;520;p28"/>
          <p:cNvGrpSpPr/>
          <p:nvPr/>
        </p:nvGrpSpPr>
        <p:grpSpPr>
          <a:xfrm>
            <a:off x="340242" y="1555969"/>
            <a:ext cx="9177680" cy="2728248"/>
            <a:chOff x="340242" y="1555969"/>
            <a:chExt cx="9177680" cy="2728248"/>
          </a:xfrm>
        </p:grpSpPr>
        <p:grpSp>
          <p:nvGrpSpPr>
            <p:cNvPr id="521" name="Google Shape;521;p28"/>
            <p:cNvGrpSpPr/>
            <p:nvPr/>
          </p:nvGrpSpPr>
          <p:grpSpPr>
            <a:xfrm>
              <a:off x="340242" y="1555969"/>
              <a:ext cx="9177680" cy="2728248"/>
              <a:chOff x="340242" y="1555969"/>
              <a:chExt cx="9177680" cy="2728248"/>
            </a:xfrm>
          </p:grpSpPr>
          <p:grpSp>
            <p:nvGrpSpPr>
              <p:cNvPr id="522" name="Google Shape;522;p28"/>
              <p:cNvGrpSpPr/>
              <p:nvPr/>
            </p:nvGrpSpPr>
            <p:grpSpPr>
              <a:xfrm>
                <a:off x="5495250" y="1555969"/>
                <a:ext cx="4022672" cy="2728248"/>
                <a:chOff x="5677100" y="381486"/>
                <a:chExt cx="4022672" cy="2728248"/>
              </a:xfrm>
            </p:grpSpPr>
            <p:pic>
              <p:nvPicPr>
                <p:cNvPr id="523" name="Google Shape;523;p28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5677100" y="381486"/>
                  <a:ext cx="4022672" cy="272824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524" name="Google Shape;524;p28"/>
                <p:cNvCxnSpPr/>
                <p:nvPr/>
              </p:nvCxnSpPr>
              <p:spPr>
                <a:xfrm flipH="1" rot="10800000">
                  <a:off x="5961112" y="1286541"/>
                  <a:ext cx="3427437" cy="63029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med" w="med" type="stealth"/>
                </a:ln>
              </p:spPr>
            </p:cxnSp>
            <p:cxnSp>
              <p:nvCxnSpPr>
                <p:cNvPr id="525" name="Google Shape;525;p28"/>
                <p:cNvCxnSpPr/>
                <p:nvPr/>
              </p:nvCxnSpPr>
              <p:spPr>
                <a:xfrm rot="10800000">
                  <a:off x="7506586" y="542264"/>
                  <a:ext cx="0" cy="226473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med" w="med" type="stealth"/>
                </a:ln>
              </p:spPr>
            </p:cxnSp>
            <p:cxnSp>
              <p:nvCxnSpPr>
                <p:cNvPr id="526" name="Google Shape;526;p28"/>
                <p:cNvCxnSpPr/>
                <p:nvPr/>
              </p:nvCxnSpPr>
              <p:spPr>
                <a:xfrm>
                  <a:off x="6443337" y="1063256"/>
                  <a:ext cx="1796903" cy="98882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med" w="med" type="stealth"/>
                </a:ln>
              </p:spPr>
            </p:cxnSp>
            <p:sp>
              <p:nvSpPr>
                <p:cNvPr id="527" name="Google Shape;527;p28"/>
                <p:cNvSpPr txBox="1"/>
                <p:nvPr/>
              </p:nvSpPr>
              <p:spPr>
                <a:xfrm>
                  <a:off x="7674830" y="383177"/>
                  <a:ext cx="28725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16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y</a:t>
                  </a:r>
                  <a:endParaRPr b="0" i="0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28"/>
                <p:cNvSpPr txBox="1"/>
                <p:nvPr/>
              </p:nvSpPr>
              <p:spPr>
                <a:xfrm>
                  <a:off x="9041040" y="1362577"/>
                  <a:ext cx="28725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16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x</a:t>
                  </a:r>
                  <a:endParaRPr b="0" i="0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28"/>
                <p:cNvSpPr txBox="1"/>
                <p:nvPr/>
              </p:nvSpPr>
              <p:spPr>
                <a:xfrm>
                  <a:off x="7952982" y="2052910"/>
                  <a:ext cx="28725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16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z</a:t>
                  </a:r>
                  <a:endParaRPr b="0" i="0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30" name="Google Shape;530;p28"/>
              <p:cNvSpPr txBox="1"/>
              <p:nvPr/>
            </p:nvSpPr>
            <p:spPr>
              <a:xfrm>
                <a:off x="340242" y="2850487"/>
                <a:ext cx="441251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Elegimos como superficie de Gauss a un cilindro que atraviesa el plano cargado.</a:t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8"/>
              <p:cNvSpPr/>
              <p:nvPr/>
            </p:nvSpPr>
            <p:spPr>
              <a:xfrm>
                <a:off x="1342055" y="3546002"/>
                <a:ext cx="3107517" cy="738215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  <p:cxnSp>
          <p:nvCxnSpPr>
            <p:cNvPr id="532" name="Google Shape;532;p28"/>
            <p:cNvCxnSpPr/>
            <p:nvPr/>
          </p:nvCxnSpPr>
          <p:spPr>
            <a:xfrm flipH="1" rot="10800000">
              <a:off x="6847367" y="3700127"/>
              <a:ext cx="1286540" cy="32960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533" name="Google Shape;533;p28"/>
            <p:cNvSpPr txBox="1"/>
            <p:nvPr/>
          </p:nvSpPr>
          <p:spPr>
            <a:xfrm rot="-928241">
              <a:off x="7283276" y="3700124"/>
              <a:ext cx="412292" cy="33855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2d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4" name="Google Shape;534;p28"/>
          <p:cNvSpPr/>
          <p:nvPr/>
        </p:nvSpPr>
        <p:spPr>
          <a:xfrm>
            <a:off x="772800" y="5392524"/>
            <a:ext cx="4893712" cy="39312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56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35" name="Google Shape;535;p28"/>
          <p:cNvSpPr/>
          <p:nvPr/>
        </p:nvSpPr>
        <p:spPr>
          <a:xfrm>
            <a:off x="746062" y="5884880"/>
            <a:ext cx="3445302" cy="33855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36" name="Google Shape;536;p28"/>
          <p:cNvSpPr/>
          <p:nvPr/>
        </p:nvSpPr>
        <p:spPr>
          <a:xfrm>
            <a:off x="597200" y="6373821"/>
            <a:ext cx="1421287" cy="33855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1272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37" name="Google Shape;537;p28"/>
          <p:cNvSpPr/>
          <p:nvPr/>
        </p:nvSpPr>
        <p:spPr>
          <a:xfrm>
            <a:off x="6108549" y="4967093"/>
            <a:ext cx="1706878" cy="33855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545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538" name="Google Shape;538;p28"/>
          <p:cNvCxnSpPr/>
          <p:nvPr/>
        </p:nvCxnSpPr>
        <p:spPr>
          <a:xfrm>
            <a:off x="5779262" y="4982198"/>
            <a:ext cx="0" cy="1560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39" name="Google Shape;539;p28"/>
          <p:cNvGrpSpPr/>
          <p:nvPr/>
        </p:nvGrpSpPr>
        <p:grpSpPr>
          <a:xfrm>
            <a:off x="2557131" y="2038752"/>
            <a:ext cx="1381011" cy="790470"/>
            <a:chOff x="2557131" y="2038752"/>
            <a:chExt cx="1381011" cy="790470"/>
          </a:xfrm>
        </p:grpSpPr>
        <p:sp>
          <p:nvSpPr>
            <p:cNvPr id="540" name="Google Shape;540;p28"/>
            <p:cNvSpPr/>
            <p:nvPr/>
          </p:nvSpPr>
          <p:spPr>
            <a:xfrm>
              <a:off x="2557131" y="2038752"/>
              <a:ext cx="546839" cy="498308"/>
            </a:xfrm>
            <a:prstGeom prst="ellipse">
              <a:avLst/>
            </a:prstGeom>
            <a:noFill/>
            <a:ln cap="flat" cmpd="sng" w="25400">
              <a:solidFill>
                <a:srgbClr val="BA7C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2796363" y="2562447"/>
              <a:ext cx="776177" cy="142733"/>
            </a:xfrm>
            <a:custGeom>
              <a:rect b="b" l="l" r="r" t="t"/>
              <a:pathLst>
                <a:path extrusionOk="0" h="142733" w="776177">
                  <a:moveTo>
                    <a:pt x="0" y="0"/>
                  </a:moveTo>
                  <a:cubicBezTo>
                    <a:pt x="15062" y="61137"/>
                    <a:pt x="30125" y="122274"/>
                    <a:pt x="159488" y="138223"/>
                  </a:cubicBezTo>
                  <a:cubicBezTo>
                    <a:pt x="288851" y="154172"/>
                    <a:pt x="532514" y="124932"/>
                    <a:pt x="776177" y="95693"/>
                  </a:cubicBezTo>
                </a:path>
              </a:pathLst>
            </a:custGeom>
            <a:noFill/>
            <a:ln cap="flat" cmpd="sng" w="25400">
              <a:solidFill>
                <a:srgbClr val="BA7C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8"/>
            <p:cNvSpPr txBox="1"/>
            <p:nvPr/>
          </p:nvSpPr>
          <p:spPr>
            <a:xfrm>
              <a:off x="3639662" y="2490668"/>
              <a:ext cx="29848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9"/>
          <p:cNvSpPr txBox="1"/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967" l="-1187" r="0" t="0"/>
            </a:stretch>
          </a:blipFill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548" name="Google Shape;548;p29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1099594" y="2038752"/>
            <a:ext cx="2317301" cy="43749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5275" l="0" r="-10759" t="-55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50" name="Google Shape;550;p29"/>
          <p:cNvSpPr txBox="1"/>
          <p:nvPr/>
        </p:nvSpPr>
        <p:spPr>
          <a:xfrm>
            <a:off x="340241" y="1547470"/>
            <a:ext cx="33522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consideraciones de simetría…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9"/>
          <p:cNvSpPr/>
          <p:nvPr/>
        </p:nvSpPr>
        <p:spPr>
          <a:xfrm>
            <a:off x="7341788" y="882502"/>
            <a:ext cx="3113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2" name="Google Shape;552;p29"/>
          <p:cNvGrpSpPr/>
          <p:nvPr/>
        </p:nvGrpSpPr>
        <p:grpSpPr>
          <a:xfrm>
            <a:off x="340242" y="1555969"/>
            <a:ext cx="9177680" cy="2728248"/>
            <a:chOff x="340242" y="1555969"/>
            <a:chExt cx="9177680" cy="2728248"/>
          </a:xfrm>
        </p:grpSpPr>
        <p:grpSp>
          <p:nvGrpSpPr>
            <p:cNvPr id="553" name="Google Shape;553;p29"/>
            <p:cNvGrpSpPr/>
            <p:nvPr/>
          </p:nvGrpSpPr>
          <p:grpSpPr>
            <a:xfrm>
              <a:off x="5495250" y="1555969"/>
              <a:ext cx="4022672" cy="2728248"/>
              <a:chOff x="5677100" y="381486"/>
              <a:chExt cx="4022672" cy="2728248"/>
            </a:xfrm>
          </p:grpSpPr>
          <p:pic>
            <p:nvPicPr>
              <p:cNvPr id="554" name="Google Shape;554;p2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5677100" y="381486"/>
                <a:ext cx="4022672" cy="2728248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555" name="Google Shape;555;p29"/>
              <p:cNvCxnSpPr/>
              <p:nvPr/>
            </p:nvCxnSpPr>
            <p:spPr>
              <a:xfrm flipH="1" rot="10800000">
                <a:off x="5961112" y="1286541"/>
                <a:ext cx="3427437" cy="63029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  <p:cxnSp>
            <p:nvCxnSpPr>
              <p:cNvPr id="556" name="Google Shape;556;p29"/>
              <p:cNvCxnSpPr/>
              <p:nvPr/>
            </p:nvCxnSpPr>
            <p:spPr>
              <a:xfrm rot="10800000">
                <a:off x="7506586" y="542264"/>
                <a:ext cx="0" cy="226473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  <p:cxnSp>
            <p:nvCxnSpPr>
              <p:cNvPr id="557" name="Google Shape;557;p29"/>
              <p:cNvCxnSpPr/>
              <p:nvPr/>
            </p:nvCxnSpPr>
            <p:spPr>
              <a:xfrm>
                <a:off x="6443337" y="1063256"/>
                <a:ext cx="1796903" cy="98882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  <p:sp>
            <p:nvSpPr>
              <p:cNvPr id="558" name="Google Shape;558;p29"/>
              <p:cNvSpPr txBox="1"/>
              <p:nvPr/>
            </p:nvSpPr>
            <p:spPr>
              <a:xfrm>
                <a:off x="7674830" y="383177"/>
                <a:ext cx="28725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y</a:t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29"/>
              <p:cNvSpPr txBox="1"/>
              <p:nvPr/>
            </p:nvSpPr>
            <p:spPr>
              <a:xfrm>
                <a:off x="9041040" y="1362577"/>
                <a:ext cx="28725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29"/>
              <p:cNvSpPr txBox="1"/>
              <p:nvPr/>
            </p:nvSpPr>
            <p:spPr>
              <a:xfrm>
                <a:off x="7952982" y="2052910"/>
                <a:ext cx="28725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z</a:t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1" name="Google Shape;561;p29"/>
            <p:cNvSpPr txBox="1"/>
            <p:nvPr/>
          </p:nvSpPr>
          <p:spPr>
            <a:xfrm>
              <a:off x="340242" y="2850487"/>
              <a:ext cx="441251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Elegimos como superficie de Gauss a un cilindro que atraviesa el plano cargado.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9"/>
            <p:cNvSpPr/>
            <p:nvPr/>
          </p:nvSpPr>
          <p:spPr>
            <a:xfrm>
              <a:off x="1342055" y="3546002"/>
              <a:ext cx="3107517" cy="73821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cxnSp>
        <p:nvCxnSpPr>
          <p:cNvPr id="563" name="Google Shape;563;p29"/>
          <p:cNvCxnSpPr/>
          <p:nvPr/>
        </p:nvCxnSpPr>
        <p:spPr>
          <a:xfrm flipH="1" rot="10800000">
            <a:off x="6847367" y="3700127"/>
            <a:ext cx="1286540" cy="32960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4" name="Google Shape;564;p29"/>
          <p:cNvSpPr txBox="1"/>
          <p:nvPr/>
        </p:nvSpPr>
        <p:spPr>
          <a:xfrm rot="-928241">
            <a:off x="7283276" y="3700124"/>
            <a:ext cx="412292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2d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9"/>
          <p:cNvSpPr txBox="1"/>
          <p:nvPr/>
        </p:nvSpPr>
        <p:spPr>
          <a:xfrm>
            <a:off x="658552" y="4518725"/>
            <a:ext cx="16209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vale que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9"/>
          <p:cNvSpPr/>
          <p:nvPr/>
        </p:nvSpPr>
        <p:spPr>
          <a:xfrm>
            <a:off x="2258244" y="4507866"/>
            <a:ext cx="1949187" cy="33855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071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7" name="Google Shape;567;p29"/>
          <p:cNvSpPr/>
          <p:nvPr/>
        </p:nvSpPr>
        <p:spPr>
          <a:xfrm>
            <a:off x="1253128" y="5118379"/>
            <a:ext cx="1979709" cy="33855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8" name="Google Shape;568;p29"/>
          <p:cNvSpPr/>
          <p:nvPr/>
        </p:nvSpPr>
        <p:spPr>
          <a:xfrm>
            <a:off x="1570239" y="5642015"/>
            <a:ext cx="1512465" cy="33855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9" name="Google Shape;569;p29"/>
          <p:cNvSpPr/>
          <p:nvPr/>
        </p:nvSpPr>
        <p:spPr>
          <a:xfrm>
            <a:off x="4879609" y="5252930"/>
            <a:ext cx="3885743" cy="43749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5491" l="0" r="-5327" t="-563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0"/>
          <p:cNvSpPr txBox="1"/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Dos planos infinitos</a:t>
            </a:r>
            <a:endParaRPr/>
          </a:p>
        </p:txBody>
      </p:sp>
      <p:sp>
        <p:nvSpPr>
          <p:cNvPr id="575" name="Google Shape;575;p30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76" name="Google Shape;576;p30"/>
          <p:cNvCxnSpPr/>
          <p:nvPr/>
        </p:nvCxnSpPr>
        <p:spPr>
          <a:xfrm>
            <a:off x="2711302" y="1967023"/>
            <a:ext cx="0" cy="3062177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7" name="Google Shape;577;p30"/>
          <p:cNvCxnSpPr/>
          <p:nvPr/>
        </p:nvCxnSpPr>
        <p:spPr>
          <a:xfrm>
            <a:off x="2977116" y="2360428"/>
            <a:ext cx="82934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78" name="Google Shape;578;p30"/>
          <p:cNvCxnSpPr/>
          <p:nvPr/>
        </p:nvCxnSpPr>
        <p:spPr>
          <a:xfrm>
            <a:off x="2977116" y="3120065"/>
            <a:ext cx="82934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79" name="Google Shape;579;p30"/>
          <p:cNvCxnSpPr/>
          <p:nvPr/>
        </p:nvCxnSpPr>
        <p:spPr>
          <a:xfrm>
            <a:off x="2977116" y="3879702"/>
            <a:ext cx="82934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80" name="Google Shape;580;p30"/>
          <p:cNvCxnSpPr/>
          <p:nvPr/>
        </p:nvCxnSpPr>
        <p:spPr>
          <a:xfrm>
            <a:off x="2977116" y="4639339"/>
            <a:ext cx="82934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81" name="Google Shape;581;p30"/>
          <p:cNvCxnSpPr/>
          <p:nvPr/>
        </p:nvCxnSpPr>
        <p:spPr>
          <a:xfrm rot="10800000">
            <a:off x="942758" y="2360428"/>
            <a:ext cx="82934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82" name="Google Shape;582;p30"/>
          <p:cNvCxnSpPr/>
          <p:nvPr/>
        </p:nvCxnSpPr>
        <p:spPr>
          <a:xfrm rot="10800000">
            <a:off x="942758" y="3120065"/>
            <a:ext cx="82934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83" name="Google Shape;583;p30"/>
          <p:cNvCxnSpPr/>
          <p:nvPr/>
        </p:nvCxnSpPr>
        <p:spPr>
          <a:xfrm rot="10800000">
            <a:off x="942758" y="3879702"/>
            <a:ext cx="82934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84" name="Google Shape;584;p30"/>
          <p:cNvCxnSpPr/>
          <p:nvPr/>
        </p:nvCxnSpPr>
        <p:spPr>
          <a:xfrm rot="10800000">
            <a:off x="942758" y="4639339"/>
            <a:ext cx="82934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585" name="Google Shape;585;p30"/>
          <p:cNvGrpSpPr/>
          <p:nvPr/>
        </p:nvGrpSpPr>
        <p:grpSpPr>
          <a:xfrm>
            <a:off x="1357428" y="1991827"/>
            <a:ext cx="4724400" cy="3062177"/>
            <a:chOff x="1357428" y="1991827"/>
            <a:chExt cx="4724400" cy="3062177"/>
          </a:xfrm>
        </p:grpSpPr>
        <p:cxnSp>
          <p:nvCxnSpPr>
            <p:cNvPr id="586" name="Google Shape;586;p30"/>
            <p:cNvCxnSpPr/>
            <p:nvPr/>
          </p:nvCxnSpPr>
          <p:spPr>
            <a:xfrm>
              <a:off x="4426753" y="1991827"/>
              <a:ext cx="0" cy="3062177"/>
            </a:xfrm>
            <a:prstGeom prst="straightConnector1">
              <a:avLst/>
            </a:prstGeom>
            <a:noFill/>
            <a:ln cap="flat" cmpd="sng" w="381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7" name="Google Shape;587;p30"/>
            <p:cNvCxnSpPr/>
            <p:nvPr/>
          </p:nvCxnSpPr>
          <p:spPr>
            <a:xfrm rot="10800000">
              <a:off x="3246479" y="2512828"/>
              <a:ext cx="829340" cy="0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round/>
              <a:headEnd len="med" w="med" type="stealth"/>
              <a:tailEnd len="sm" w="sm" type="none"/>
            </a:ln>
          </p:spPr>
        </p:cxnSp>
        <p:cxnSp>
          <p:nvCxnSpPr>
            <p:cNvPr id="588" name="Google Shape;588;p30"/>
            <p:cNvCxnSpPr/>
            <p:nvPr/>
          </p:nvCxnSpPr>
          <p:spPr>
            <a:xfrm rot="10800000">
              <a:off x="3246479" y="3272465"/>
              <a:ext cx="829340" cy="0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round/>
              <a:headEnd len="med" w="med" type="stealth"/>
              <a:tailEnd len="sm" w="sm" type="none"/>
            </a:ln>
          </p:spPr>
        </p:cxnSp>
        <p:cxnSp>
          <p:nvCxnSpPr>
            <p:cNvPr id="589" name="Google Shape;589;p30"/>
            <p:cNvCxnSpPr/>
            <p:nvPr/>
          </p:nvCxnSpPr>
          <p:spPr>
            <a:xfrm rot="10800000">
              <a:off x="3246479" y="4032102"/>
              <a:ext cx="829340" cy="0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round/>
              <a:headEnd len="med" w="med" type="stealth"/>
              <a:tailEnd len="sm" w="sm" type="none"/>
            </a:ln>
          </p:spPr>
        </p:cxnSp>
        <p:cxnSp>
          <p:nvCxnSpPr>
            <p:cNvPr id="590" name="Google Shape;590;p30"/>
            <p:cNvCxnSpPr/>
            <p:nvPr/>
          </p:nvCxnSpPr>
          <p:spPr>
            <a:xfrm rot="10800000">
              <a:off x="3246479" y="4791739"/>
              <a:ext cx="829340" cy="0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round/>
              <a:headEnd len="med" w="med" type="stealth"/>
              <a:tailEnd len="sm" w="sm" type="none"/>
            </a:ln>
          </p:spPr>
        </p:cxnSp>
        <p:cxnSp>
          <p:nvCxnSpPr>
            <p:cNvPr id="591" name="Google Shape;591;p30"/>
            <p:cNvCxnSpPr/>
            <p:nvPr/>
          </p:nvCxnSpPr>
          <p:spPr>
            <a:xfrm rot="10800000">
              <a:off x="1357428" y="2512828"/>
              <a:ext cx="829340" cy="0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round/>
              <a:headEnd len="med" w="med" type="stealth"/>
              <a:tailEnd len="sm" w="sm" type="none"/>
            </a:ln>
          </p:spPr>
        </p:cxnSp>
        <p:cxnSp>
          <p:nvCxnSpPr>
            <p:cNvPr id="592" name="Google Shape;592;p30"/>
            <p:cNvCxnSpPr/>
            <p:nvPr/>
          </p:nvCxnSpPr>
          <p:spPr>
            <a:xfrm rot="10800000">
              <a:off x="1357428" y="3272465"/>
              <a:ext cx="829340" cy="0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round/>
              <a:headEnd len="med" w="med" type="stealth"/>
              <a:tailEnd len="sm" w="sm" type="none"/>
            </a:ln>
          </p:spPr>
        </p:cxnSp>
        <p:cxnSp>
          <p:nvCxnSpPr>
            <p:cNvPr id="593" name="Google Shape;593;p30"/>
            <p:cNvCxnSpPr/>
            <p:nvPr/>
          </p:nvCxnSpPr>
          <p:spPr>
            <a:xfrm rot="10800000">
              <a:off x="1357428" y="4032102"/>
              <a:ext cx="829340" cy="0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round/>
              <a:headEnd len="med" w="med" type="stealth"/>
              <a:tailEnd len="sm" w="sm" type="none"/>
            </a:ln>
          </p:spPr>
        </p:cxnSp>
        <p:cxnSp>
          <p:nvCxnSpPr>
            <p:cNvPr id="594" name="Google Shape;594;p30"/>
            <p:cNvCxnSpPr/>
            <p:nvPr/>
          </p:nvCxnSpPr>
          <p:spPr>
            <a:xfrm rot="10800000">
              <a:off x="1357428" y="4791739"/>
              <a:ext cx="829340" cy="0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round/>
              <a:headEnd len="med" w="med" type="stealth"/>
              <a:tailEnd len="sm" w="sm" type="none"/>
            </a:ln>
          </p:spPr>
        </p:cxnSp>
        <p:cxnSp>
          <p:nvCxnSpPr>
            <p:cNvPr id="595" name="Google Shape;595;p30"/>
            <p:cNvCxnSpPr/>
            <p:nvPr/>
          </p:nvCxnSpPr>
          <p:spPr>
            <a:xfrm rot="10800000">
              <a:off x="5252488" y="2512828"/>
              <a:ext cx="829340" cy="0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596" name="Google Shape;596;p30"/>
            <p:cNvCxnSpPr/>
            <p:nvPr/>
          </p:nvCxnSpPr>
          <p:spPr>
            <a:xfrm rot="10800000">
              <a:off x="5252488" y="3272465"/>
              <a:ext cx="829340" cy="0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597" name="Google Shape;597;p30"/>
            <p:cNvCxnSpPr/>
            <p:nvPr/>
          </p:nvCxnSpPr>
          <p:spPr>
            <a:xfrm rot="10800000">
              <a:off x="5252488" y="4032102"/>
              <a:ext cx="829340" cy="0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598" name="Google Shape;598;p30"/>
            <p:cNvCxnSpPr/>
            <p:nvPr/>
          </p:nvCxnSpPr>
          <p:spPr>
            <a:xfrm rot="10800000">
              <a:off x="5252488" y="4791739"/>
              <a:ext cx="829340" cy="0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cxnSp>
        <p:nvCxnSpPr>
          <p:cNvPr id="599" name="Google Shape;599;p30"/>
          <p:cNvCxnSpPr/>
          <p:nvPr/>
        </p:nvCxnSpPr>
        <p:spPr>
          <a:xfrm>
            <a:off x="5000847" y="2360428"/>
            <a:ext cx="82934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00" name="Google Shape;600;p30"/>
          <p:cNvCxnSpPr/>
          <p:nvPr/>
        </p:nvCxnSpPr>
        <p:spPr>
          <a:xfrm>
            <a:off x="5000847" y="3120065"/>
            <a:ext cx="82934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01" name="Google Shape;601;p30"/>
          <p:cNvCxnSpPr/>
          <p:nvPr/>
        </p:nvCxnSpPr>
        <p:spPr>
          <a:xfrm>
            <a:off x="5000847" y="3879702"/>
            <a:ext cx="82934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02" name="Google Shape;602;p30"/>
          <p:cNvCxnSpPr/>
          <p:nvPr/>
        </p:nvCxnSpPr>
        <p:spPr>
          <a:xfrm>
            <a:off x="5000847" y="4639339"/>
            <a:ext cx="82934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603" name="Google Shape;603;p30"/>
          <p:cNvGrpSpPr/>
          <p:nvPr/>
        </p:nvGrpSpPr>
        <p:grpSpPr>
          <a:xfrm>
            <a:off x="1265873" y="5234812"/>
            <a:ext cx="4634132" cy="368499"/>
            <a:chOff x="1265873" y="5234812"/>
            <a:chExt cx="4634132" cy="368499"/>
          </a:xfrm>
        </p:grpSpPr>
        <p:sp>
          <p:nvSpPr>
            <p:cNvPr id="604" name="Google Shape;604;p30"/>
            <p:cNvSpPr/>
            <p:nvPr/>
          </p:nvSpPr>
          <p:spPr>
            <a:xfrm>
              <a:off x="1265873" y="5234812"/>
              <a:ext cx="760336" cy="36849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605" name="Google Shape;605;p30"/>
            <p:cNvSpPr/>
            <p:nvPr/>
          </p:nvSpPr>
          <p:spPr>
            <a:xfrm>
              <a:off x="3011618" y="5234812"/>
              <a:ext cx="1332223" cy="36849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-15522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5139669" y="5234812"/>
              <a:ext cx="760336" cy="36849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cxnSp>
        <p:nvCxnSpPr>
          <p:cNvPr id="607" name="Google Shape;607;p30"/>
          <p:cNvCxnSpPr/>
          <p:nvPr/>
        </p:nvCxnSpPr>
        <p:spPr>
          <a:xfrm>
            <a:off x="2562447" y="3625702"/>
            <a:ext cx="472085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08" name="Google Shape;608;p30"/>
          <p:cNvCxnSpPr/>
          <p:nvPr/>
        </p:nvCxnSpPr>
        <p:spPr>
          <a:xfrm rot="10800000">
            <a:off x="2711302" y="1637414"/>
            <a:ext cx="0" cy="260497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09" name="Google Shape;609;p30"/>
          <p:cNvSpPr txBox="1"/>
          <p:nvPr/>
        </p:nvSpPr>
        <p:spPr>
          <a:xfrm>
            <a:off x="7357730" y="3522915"/>
            <a:ext cx="28725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30"/>
          <p:cNvSpPr txBox="1"/>
          <p:nvPr/>
        </p:nvSpPr>
        <p:spPr>
          <a:xfrm>
            <a:off x="2285821" y="1653273"/>
            <a:ext cx="28725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grpSp>
        <p:nvGrpSpPr>
          <p:cNvPr id="611" name="Google Shape;611;p30"/>
          <p:cNvGrpSpPr/>
          <p:nvPr/>
        </p:nvGrpSpPr>
        <p:grpSpPr>
          <a:xfrm>
            <a:off x="2711302" y="1255486"/>
            <a:ext cx="1715451" cy="338554"/>
            <a:chOff x="2711302" y="1255486"/>
            <a:chExt cx="1715451" cy="338554"/>
          </a:xfrm>
        </p:grpSpPr>
        <p:cxnSp>
          <p:nvCxnSpPr>
            <p:cNvPr id="612" name="Google Shape;612;p30"/>
            <p:cNvCxnSpPr/>
            <p:nvPr/>
          </p:nvCxnSpPr>
          <p:spPr>
            <a:xfrm>
              <a:off x="2711302" y="1424763"/>
              <a:ext cx="1715451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sp>
          <p:nvSpPr>
            <p:cNvPr id="613" name="Google Shape;613;p30"/>
            <p:cNvSpPr txBox="1"/>
            <p:nvPr/>
          </p:nvSpPr>
          <p:spPr>
            <a:xfrm>
              <a:off x="3362669" y="1255486"/>
              <a:ext cx="298480" cy="33855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4" name="Google Shape;614;p30"/>
          <p:cNvSpPr/>
          <p:nvPr/>
        </p:nvSpPr>
        <p:spPr>
          <a:xfrm>
            <a:off x="6923335" y="1424763"/>
            <a:ext cx="2341089" cy="36849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9997" l="0" r="-6508" t="-333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6933393" y="1949206"/>
            <a:ext cx="2858860" cy="36849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9997" l="0" r="-5543" t="-333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2711302" y="1822550"/>
            <a:ext cx="367600" cy="33855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4479915" y="1779929"/>
            <a:ext cx="521489" cy="33855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Propiedades de líneas</a:t>
            </a:r>
            <a:endParaRPr/>
          </a:p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8" name="Google Shape;58;p13"/>
          <p:cNvGrpSpPr/>
          <p:nvPr/>
        </p:nvGrpSpPr>
        <p:grpSpPr>
          <a:xfrm>
            <a:off x="133500" y="1559814"/>
            <a:ext cx="2978436" cy="2481345"/>
            <a:chOff x="3802024" y="1496292"/>
            <a:chExt cx="5529959" cy="4607027"/>
          </a:xfrm>
        </p:grpSpPr>
        <p:pic>
          <p:nvPicPr>
            <p:cNvPr id="59" name="Google Shape;59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02024" y="1496292"/>
              <a:ext cx="5529959" cy="460702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0" name="Google Shape;60;p13"/>
            <p:cNvCxnSpPr/>
            <p:nvPr/>
          </p:nvCxnSpPr>
          <p:spPr>
            <a:xfrm>
              <a:off x="4845132" y="3705101"/>
              <a:ext cx="3515097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" name="Google Shape;61;p13"/>
            <p:cNvCxnSpPr/>
            <p:nvPr/>
          </p:nvCxnSpPr>
          <p:spPr>
            <a:xfrm>
              <a:off x="6436426" y="1919995"/>
              <a:ext cx="0" cy="329327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" name="Google Shape;62;p13"/>
            <p:cNvCxnSpPr/>
            <p:nvPr/>
          </p:nvCxnSpPr>
          <p:spPr>
            <a:xfrm rot="10800000">
              <a:off x="4403750" y="1697126"/>
              <a:ext cx="2032676" cy="2007975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63" name="Google Shape;63;p13"/>
            <p:cNvCxnSpPr/>
            <p:nvPr/>
          </p:nvCxnSpPr>
          <p:spPr>
            <a:xfrm flipH="1">
              <a:off x="4272077" y="3705101"/>
              <a:ext cx="2164349" cy="464563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64" name="Google Shape;64;p13"/>
            <p:cNvCxnSpPr/>
            <p:nvPr/>
          </p:nvCxnSpPr>
          <p:spPr>
            <a:xfrm rot="10800000">
              <a:off x="4191610" y="2933396"/>
              <a:ext cx="2244816" cy="771706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65" name="Google Shape;65;p13"/>
            <p:cNvCxnSpPr/>
            <p:nvPr/>
          </p:nvCxnSpPr>
          <p:spPr>
            <a:xfrm>
              <a:off x="6436426" y="3705102"/>
              <a:ext cx="0" cy="1678088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66" name="Google Shape;66;p13"/>
            <p:cNvCxnSpPr/>
            <p:nvPr/>
          </p:nvCxnSpPr>
          <p:spPr>
            <a:xfrm flipH="1">
              <a:off x="4967022" y="3705102"/>
              <a:ext cx="1469404" cy="1508166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67" name="Google Shape;67;p13"/>
            <p:cNvCxnSpPr/>
            <p:nvPr/>
          </p:nvCxnSpPr>
          <p:spPr>
            <a:xfrm flipH="1" rot="10800000">
              <a:off x="6436426" y="2933396"/>
              <a:ext cx="2553955" cy="771706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6436426" y="3705101"/>
              <a:ext cx="1427414" cy="1437485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6436426" y="3705102"/>
              <a:ext cx="2180880" cy="0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70" name="Google Shape;70;p13"/>
            <p:cNvCxnSpPr/>
            <p:nvPr/>
          </p:nvCxnSpPr>
          <p:spPr>
            <a:xfrm flipH="1" rot="10800000">
              <a:off x="6436426" y="2004367"/>
              <a:ext cx="1734652" cy="1700734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71" name="Google Shape;71;p13"/>
            <p:cNvCxnSpPr/>
            <p:nvPr/>
          </p:nvCxnSpPr>
          <p:spPr>
            <a:xfrm flipH="1">
              <a:off x="4967022" y="3700177"/>
              <a:ext cx="1546958" cy="4925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72" name="Google Shape;72;p13"/>
            <p:cNvCxnSpPr/>
            <p:nvPr/>
          </p:nvCxnSpPr>
          <p:spPr>
            <a:xfrm rot="10800000">
              <a:off x="6436426" y="2274579"/>
              <a:ext cx="0" cy="1430523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6436426" y="3700178"/>
              <a:ext cx="1923803" cy="666996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74" name="Google Shape;74;p13"/>
            <p:cNvSpPr/>
            <p:nvPr/>
          </p:nvSpPr>
          <p:spPr>
            <a:xfrm>
              <a:off x="6353247" y="3621974"/>
              <a:ext cx="190005" cy="190005"/>
            </a:xfrm>
            <a:prstGeom prst="ellipse">
              <a:avLst/>
            </a:prstGeom>
            <a:solidFill>
              <a:srgbClr val="FF0000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3433666" y="1552118"/>
            <a:ext cx="2743852" cy="2305175"/>
            <a:chOff x="5196912" y="2256173"/>
            <a:chExt cx="4115133" cy="3283390"/>
          </a:xfrm>
        </p:grpSpPr>
        <p:pic>
          <p:nvPicPr>
            <p:cNvPr id="76" name="Google Shape;76;p13"/>
            <p:cNvPicPr preferRelativeResize="0"/>
            <p:nvPr/>
          </p:nvPicPr>
          <p:blipFill rotWithShape="1">
            <a:blip r:embed="rId4">
              <a:alphaModFix/>
            </a:blip>
            <a:srcRect b="18283" l="11124" r="2813" t="9752"/>
            <a:stretch/>
          </p:blipFill>
          <p:spPr>
            <a:xfrm>
              <a:off x="5196912" y="2256173"/>
              <a:ext cx="4115133" cy="328339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7" name="Google Shape;77;p13"/>
            <p:cNvGrpSpPr/>
            <p:nvPr/>
          </p:nvGrpSpPr>
          <p:grpSpPr>
            <a:xfrm>
              <a:off x="7228244" y="3372191"/>
              <a:ext cx="95004" cy="1189157"/>
              <a:chOff x="7206978" y="3063834"/>
              <a:chExt cx="95004" cy="1189157"/>
            </a:xfrm>
          </p:grpSpPr>
          <p:cxnSp>
            <p:nvCxnSpPr>
              <p:cNvPr id="78" name="Google Shape;78;p13"/>
              <p:cNvCxnSpPr/>
              <p:nvPr/>
            </p:nvCxnSpPr>
            <p:spPr>
              <a:xfrm rot="10800000">
                <a:off x="7236031" y="3063834"/>
                <a:ext cx="0" cy="1189157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  <p:sp>
            <p:nvSpPr>
              <p:cNvPr id="79" name="Google Shape;79;p13"/>
              <p:cNvSpPr/>
              <p:nvPr/>
            </p:nvSpPr>
            <p:spPr>
              <a:xfrm>
                <a:off x="7206978" y="3549113"/>
                <a:ext cx="95003" cy="95003"/>
              </a:xfrm>
              <a:prstGeom prst="ellipse">
                <a:avLst/>
              </a:prstGeom>
              <a:solidFill>
                <a:srgbClr val="0070C0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7206979" y="3491345"/>
                <a:ext cx="95003" cy="95003"/>
              </a:xfrm>
              <a:prstGeom prst="ellipse">
                <a:avLst/>
              </a:prstGeom>
              <a:solidFill>
                <a:srgbClr val="FF0000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1" name="Google Shape;81;p13"/>
          <p:cNvGrpSpPr/>
          <p:nvPr/>
        </p:nvGrpSpPr>
        <p:grpSpPr>
          <a:xfrm>
            <a:off x="6729629" y="1743754"/>
            <a:ext cx="2532115" cy="1924493"/>
            <a:chOff x="6729629" y="1382232"/>
            <a:chExt cx="2532115" cy="1924493"/>
          </a:xfrm>
        </p:grpSpPr>
        <p:pic>
          <p:nvPicPr>
            <p:cNvPr id="82" name="Google Shape;82;p13"/>
            <p:cNvPicPr preferRelativeResize="0"/>
            <p:nvPr/>
          </p:nvPicPr>
          <p:blipFill rotWithShape="1">
            <a:blip r:embed="rId5">
              <a:alphaModFix/>
            </a:blip>
            <a:srcRect b="0" l="35900" r="28104" t="0"/>
            <a:stretch/>
          </p:blipFill>
          <p:spPr>
            <a:xfrm rot="-5400000">
              <a:off x="7033440" y="1078421"/>
              <a:ext cx="1924493" cy="253211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3" name="Google Shape;83;p13"/>
            <p:cNvCxnSpPr/>
            <p:nvPr/>
          </p:nvCxnSpPr>
          <p:spPr>
            <a:xfrm>
              <a:off x="7995686" y="1710515"/>
              <a:ext cx="1041988" cy="0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84" name="Google Shape;84;p13"/>
            <p:cNvCxnSpPr/>
            <p:nvPr/>
          </p:nvCxnSpPr>
          <p:spPr>
            <a:xfrm>
              <a:off x="7995686" y="2419379"/>
              <a:ext cx="1041988" cy="0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85" name="Google Shape;85;p13"/>
            <p:cNvCxnSpPr/>
            <p:nvPr/>
          </p:nvCxnSpPr>
          <p:spPr>
            <a:xfrm>
              <a:off x="7995686" y="2773811"/>
              <a:ext cx="1041988" cy="0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86" name="Google Shape;86;p13"/>
            <p:cNvCxnSpPr/>
            <p:nvPr/>
          </p:nvCxnSpPr>
          <p:spPr>
            <a:xfrm>
              <a:off x="7995686" y="3128242"/>
              <a:ext cx="1041988" cy="0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87" name="Google Shape;87;p13"/>
            <p:cNvCxnSpPr/>
            <p:nvPr/>
          </p:nvCxnSpPr>
          <p:spPr>
            <a:xfrm>
              <a:off x="7995686" y="2064947"/>
              <a:ext cx="1041988" cy="0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88" name="Google Shape;88;p13"/>
            <p:cNvCxnSpPr/>
            <p:nvPr/>
          </p:nvCxnSpPr>
          <p:spPr>
            <a:xfrm rot="10800000">
              <a:off x="6740262" y="1699774"/>
              <a:ext cx="1041988" cy="0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89" name="Google Shape;89;p13"/>
            <p:cNvCxnSpPr/>
            <p:nvPr/>
          </p:nvCxnSpPr>
          <p:spPr>
            <a:xfrm rot="10800000">
              <a:off x="6740262" y="2408638"/>
              <a:ext cx="1041988" cy="0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90" name="Google Shape;90;p13"/>
            <p:cNvCxnSpPr/>
            <p:nvPr/>
          </p:nvCxnSpPr>
          <p:spPr>
            <a:xfrm rot="10800000">
              <a:off x="6740262" y="2763070"/>
              <a:ext cx="1041988" cy="0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91" name="Google Shape;91;p13"/>
            <p:cNvCxnSpPr/>
            <p:nvPr/>
          </p:nvCxnSpPr>
          <p:spPr>
            <a:xfrm rot="10800000">
              <a:off x="6740262" y="3117501"/>
              <a:ext cx="1041988" cy="0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92" name="Google Shape;92;p13"/>
            <p:cNvCxnSpPr/>
            <p:nvPr/>
          </p:nvCxnSpPr>
          <p:spPr>
            <a:xfrm rot="10800000">
              <a:off x="6740262" y="2054206"/>
              <a:ext cx="1041988" cy="0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sp>
        <p:nvSpPr>
          <p:cNvPr id="93" name="Google Shape;93;p13"/>
          <p:cNvSpPr/>
          <p:nvPr/>
        </p:nvSpPr>
        <p:spPr>
          <a:xfrm>
            <a:off x="4851446" y="421199"/>
            <a:ext cx="3510448" cy="95705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513592" y="4451546"/>
            <a:ext cx="7848302" cy="36849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9670" l="-387" r="0" t="-32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561656" y="4821901"/>
            <a:ext cx="80698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Líneas de campo </a:t>
            </a:r>
            <a:r>
              <a:rPr b="0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nacen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b="0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mueren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cargas positivas o negativas respectivamente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Líneas de campo pueden </a:t>
            </a:r>
            <a:r>
              <a:rPr b="0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nacer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b="0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morir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el infinito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Líneas de campo de cargas puntuales </a:t>
            </a:r>
            <a:r>
              <a:rPr b="0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se doblan</a:t>
            </a:r>
            <a:endParaRPr b="0" i="1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2321194" y="6028660"/>
            <a:ext cx="6511702" cy="61472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1880" l="-561" r="0" t="-19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1"/>
          <p:cNvSpPr txBox="1"/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187" r="0" t="0"/>
            </a:stretch>
          </a:blipFill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623" name="Google Shape;623;p31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4" name="Google Shape;624;p31"/>
          <p:cNvSpPr/>
          <p:nvPr/>
        </p:nvSpPr>
        <p:spPr>
          <a:xfrm>
            <a:off x="4917699" y="2700011"/>
            <a:ext cx="3476144" cy="81887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625" name="Google Shape;625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222" y="1774446"/>
            <a:ext cx="4827477" cy="4149079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31"/>
          <p:cNvSpPr/>
          <p:nvPr/>
        </p:nvSpPr>
        <p:spPr>
          <a:xfrm>
            <a:off x="-26736" y="3518890"/>
            <a:ext cx="5050465" cy="24046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31"/>
          <p:cNvSpPr txBox="1"/>
          <p:nvPr/>
        </p:nvSpPr>
        <p:spPr>
          <a:xfrm>
            <a:off x="4795284" y="1435892"/>
            <a:ext cx="129234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simetría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31"/>
          <p:cNvSpPr/>
          <p:nvPr/>
        </p:nvSpPr>
        <p:spPr>
          <a:xfrm>
            <a:off x="5915756" y="1803645"/>
            <a:ext cx="2257926" cy="43749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5275" l="0" r="-10241" t="-55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29" name="Google Shape;629;p31"/>
          <p:cNvSpPr/>
          <p:nvPr/>
        </p:nvSpPr>
        <p:spPr>
          <a:xfrm>
            <a:off x="1309379" y="3846215"/>
            <a:ext cx="1699889" cy="73821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630" name="Google Shape;630;p31"/>
          <p:cNvGrpSpPr/>
          <p:nvPr/>
        </p:nvGrpSpPr>
        <p:grpSpPr>
          <a:xfrm>
            <a:off x="1562986" y="3264195"/>
            <a:ext cx="4444409" cy="1320234"/>
            <a:chOff x="1562986" y="3264195"/>
            <a:chExt cx="4444409" cy="1320234"/>
          </a:xfrm>
        </p:grpSpPr>
        <p:sp>
          <p:nvSpPr>
            <p:cNvPr id="631" name="Google Shape;631;p31"/>
            <p:cNvSpPr/>
            <p:nvPr/>
          </p:nvSpPr>
          <p:spPr>
            <a:xfrm>
              <a:off x="2839140" y="3846214"/>
              <a:ext cx="2618601" cy="73821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562986" y="3264195"/>
              <a:ext cx="4444409" cy="744279"/>
            </a:xfrm>
            <a:custGeom>
              <a:rect b="b" l="l" r="r" t="t"/>
              <a:pathLst>
                <a:path extrusionOk="0" h="744279" w="4444409">
                  <a:moveTo>
                    <a:pt x="4444409" y="0"/>
                  </a:moveTo>
                  <a:cubicBezTo>
                    <a:pt x="4354918" y="162146"/>
                    <a:pt x="4265428" y="324293"/>
                    <a:pt x="3657600" y="393405"/>
                  </a:cubicBezTo>
                  <a:cubicBezTo>
                    <a:pt x="3049772" y="462517"/>
                    <a:pt x="1407042" y="356191"/>
                    <a:pt x="797442" y="414670"/>
                  </a:cubicBezTo>
                  <a:cubicBezTo>
                    <a:pt x="187842" y="473149"/>
                    <a:pt x="93921" y="608714"/>
                    <a:pt x="0" y="744279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3" name="Google Shape;633;p31"/>
          <p:cNvSpPr/>
          <p:nvPr/>
        </p:nvSpPr>
        <p:spPr>
          <a:xfrm>
            <a:off x="4890262" y="4646776"/>
            <a:ext cx="2956835" cy="105118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634" name="Google Shape;634;p31"/>
          <p:cNvGrpSpPr/>
          <p:nvPr/>
        </p:nvGrpSpPr>
        <p:grpSpPr>
          <a:xfrm>
            <a:off x="6852793" y="3264195"/>
            <a:ext cx="2791790" cy="1478476"/>
            <a:chOff x="6852793" y="3264195"/>
            <a:chExt cx="2791790" cy="1478476"/>
          </a:xfrm>
        </p:grpSpPr>
        <p:sp>
          <p:nvSpPr>
            <p:cNvPr id="635" name="Google Shape;635;p31"/>
            <p:cNvSpPr/>
            <p:nvPr/>
          </p:nvSpPr>
          <p:spPr>
            <a:xfrm>
              <a:off x="6852793" y="3691486"/>
              <a:ext cx="2791790" cy="1051185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7055210" y="3264195"/>
              <a:ext cx="483274" cy="531628"/>
            </a:xfrm>
            <a:custGeom>
              <a:rect b="b" l="l" r="r" t="t"/>
              <a:pathLst>
                <a:path extrusionOk="0" h="531628" w="483274">
                  <a:moveTo>
                    <a:pt x="483274" y="0"/>
                  </a:moveTo>
                  <a:cubicBezTo>
                    <a:pt x="315811" y="62023"/>
                    <a:pt x="148348" y="124047"/>
                    <a:pt x="68604" y="212652"/>
                  </a:cubicBezTo>
                  <a:cubicBezTo>
                    <a:pt x="-11140" y="301257"/>
                    <a:pt x="-3166" y="416442"/>
                    <a:pt x="4809" y="531628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7" name="Google Shape;637;p31"/>
          <p:cNvSpPr/>
          <p:nvPr/>
        </p:nvSpPr>
        <p:spPr>
          <a:xfrm>
            <a:off x="5262155" y="5697961"/>
            <a:ext cx="2276329" cy="104355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2"/>
          <p:cNvSpPr txBox="1"/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187" r="0" t="0"/>
            </a:stretch>
          </a:blipFill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643" name="Google Shape;643;p32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4" name="Google Shape;644;p32"/>
          <p:cNvSpPr/>
          <p:nvPr/>
        </p:nvSpPr>
        <p:spPr>
          <a:xfrm>
            <a:off x="4917699" y="2700011"/>
            <a:ext cx="3476144" cy="81887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645" name="Google Shape;645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222" y="1774446"/>
            <a:ext cx="4827477" cy="4149079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32"/>
          <p:cNvSpPr txBox="1"/>
          <p:nvPr/>
        </p:nvSpPr>
        <p:spPr>
          <a:xfrm>
            <a:off x="4795284" y="1435892"/>
            <a:ext cx="129234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simetría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32"/>
          <p:cNvSpPr/>
          <p:nvPr/>
        </p:nvSpPr>
        <p:spPr>
          <a:xfrm>
            <a:off x="5915756" y="1803645"/>
            <a:ext cx="2257926" cy="43749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5275" l="0" r="-10241" t="-55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48" name="Google Shape;648;p32"/>
          <p:cNvSpPr/>
          <p:nvPr/>
        </p:nvSpPr>
        <p:spPr>
          <a:xfrm>
            <a:off x="5262155" y="4199429"/>
            <a:ext cx="2276329" cy="104355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3"/>
          <p:cNvSpPr txBox="1"/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Esfera cargada en superficie</a:t>
            </a:r>
            <a:endParaRPr/>
          </a:p>
        </p:txBody>
      </p:sp>
      <p:sp>
        <p:nvSpPr>
          <p:cNvPr id="654" name="Google Shape;654;p33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5" name="Google Shape;655;p33"/>
          <p:cNvSpPr/>
          <p:nvPr/>
        </p:nvSpPr>
        <p:spPr>
          <a:xfrm>
            <a:off x="1297193" y="2349803"/>
            <a:ext cx="1286523" cy="1286523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3"/>
          <p:cNvSpPr/>
          <p:nvPr/>
        </p:nvSpPr>
        <p:spPr>
          <a:xfrm>
            <a:off x="2216116" y="2180526"/>
            <a:ext cx="367600" cy="33855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657" name="Google Shape;65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672" y="3817088"/>
            <a:ext cx="5130727" cy="2317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8" name="Google Shape;658;p33"/>
          <p:cNvCxnSpPr/>
          <p:nvPr/>
        </p:nvCxnSpPr>
        <p:spPr>
          <a:xfrm rot="10800000">
            <a:off x="1679944" y="2434856"/>
            <a:ext cx="260510" cy="558208"/>
          </a:xfrm>
          <a:prstGeom prst="straightConnector1">
            <a:avLst/>
          </a:prstGeom>
          <a:noFill/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59" name="Google Shape;659;p33"/>
          <p:cNvSpPr txBox="1"/>
          <p:nvPr/>
        </p:nvSpPr>
        <p:spPr>
          <a:xfrm>
            <a:off x="1478057" y="2550978"/>
            <a:ext cx="33214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0" name="Google Shape;660;p33"/>
          <p:cNvGrpSpPr/>
          <p:nvPr/>
        </p:nvGrpSpPr>
        <p:grpSpPr>
          <a:xfrm>
            <a:off x="720369" y="1807535"/>
            <a:ext cx="2448146" cy="2448146"/>
            <a:chOff x="720369" y="1807535"/>
            <a:chExt cx="2448146" cy="2448146"/>
          </a:xfrm>
        </p:grpSpPr>
        <p:sp>
          <p:nvSpPr>
            <p:cNvPr id="661" name="Google Shape;661;p33"/>
            <p:cNvSpPr/>
            <p:nvPr/>
          </p:nvSpPr>
          <p:spPr>
            <a:xfrm>
              <a:off x="720369" y="1807535"/>
              <a:ext cx="2448146" cy="2448146"/>
            </a:xfrm>
            <a:prstGeom prst="ellipse">
              <a:avLst/>
            </a:prstGeom>
            <a:noFill/>
            <a:ln cap="flat" cmpd="sng" w="25400">
              <a:solidFill>
                <a:srgbClr val="FFCC8B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1517800" y="2618262"/>
              <a:ext cx="777949" cy="777949"/>
            </a:xfrm>
            <a:prstGeom prst="ellipse">
              <a:avLst/>
            </a:prstGeom>
            <a:noFill/>
            <a:ln cap="flat" cmpd="sng" w="25400">
              <a:solidFill>
                <a:srgbClr val="FFCC8B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3" name="Google Shape;663;p33"/>
          <p:cNvSpPr txBox="1"/>
          <p:nvPr/>
        </p:nvSpPr>
        <p:spPr>
          <a:xfrm>
            <a:off x="195257" y="6133910"/>
            <a:ext cx="1050224" cy="5761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64" name="Google Shape;664;p33"/>
          <p:cNvSpPr/>
          <p:nvPr/>
        </p:nvSpPr>
        <p:spPr>
          <a:xfrm>
            <a:off x="5221747" y="2362931"/>
            <a:ext cx="3155672" cy="53136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54004" l="0" r="0" t="-1701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65" name="Google Shape;665;p33"/>
          <p:cNvSpPr txBox="1"/>
          <p:nvPr/>
        </p:nvSpPr>
        <p:spPr>
          <a:xfrm>
            <a:off x="4795284" y="1435892"/>
            <a:ext cx="129234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simetría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33"/>
          <p:cNvSpPr/>
          <p:nvPr/>
        </p:nvSpPr>
        <p:spPr>
          <a:xfrm>
            <a:off x="5915756" y="1803645"/>
            <a:ext cx="2257926" cy="43749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5275" l="0" r="-10241" t="-55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67" name="Google Shape;667;p33"/>
          <p:cNvSpPr/>
          <p:nvPr/>
        </p:nvSpPr>
        <p:spPr>
          <a:xfrm>
            <a:off x="6202897" y="3107999"/>
            <a:ext cx="2851230" cy="76373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68" name="Google Shape;668;p33"/>
          <p:cNvSpPr/>
          <p:nvPr/>
        </p:nvSpPr>
        <p:spPr>
          <a:xfrm>
            <a:off x="5262155" y="4230895"/>
            <a:ext cx="2622641" cy="87844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669" name="Google Shape;669;p33"/>
          <p:cNvGrpSpPr/>
          <p:nvPr/>
        </p:nvGrpSpPr>
        <p:grpSpPr>
          <a:xfrm>
            <a:off x="5315592" y="5460662"/>
            <a:ext cx="2550885" cy="1163369"/>
            <a:chOff x="5315592" y="5460662"/>
            <a:chExt cx="2550885" cy="1163369"/>
          </a:xfrm>
        </p:grpSpPr>
        <p:sp>
          <p:nvSpPr>
            <p:cNvPr id="670" name="Google Shape;670;p33"/>
            <p:cNvSpPr/>
            <p:nvPr/>
          </p:nvSpPr>
          <p:spPr>
            <a:xfrm>
              <a:off x="5315592" y="5460662"/>
              <a:ext cx="1253613" cy="338554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-909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441454" y="5834328"/>
              <a:ext cx="2425023" cy="789703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Campo eléctrico y superficies cerradas</a:t>
            </a:r>
            <a:endParaRPr/>
          </a:p>
        </p:txBody>
      </p:sp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3" name="Google Shape;103;p14"/>
          <p:cNvCxnSpPr/>
          <p:nvPr/>
        </p:nvCxnSpPr>
        <p:spPr>
          <a:xfrm>
            <a:off x="6436426" y="1919995"/>
            <a:ext cx="0" cy="3293273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4" name="Google Shape;104;p14"/>
          <p:cNvGrpSpPr/>
          <p:nvPr/>
        </p:nvGrpSpPr>
        <p:grpSpPr>
          <a:xfrm>
            <a:off x="3360232" y="1919602"/>
            <a:ext cx="3515097" cy="1813287"/>
            <a:chOff x="4845132" y="2812617"/>
            <a:chExt cx="3515097" cy="1813287"/>
          </a:xfrm>
        </p:grpSpPr>
        <p:cxnSp>
          <p:nvCxnSpPr>
            <p:cNvPr id="105" name="Google Shape;105;p14"/>
            <p:cNvCxnSpPr/>
            <p:nvPr/>
          </p:nvCxnSpPr>
          <p:spPr>
            <a:xfrm>
              <a:off x="4845132" y="3705101"/>
              <a:ext cx="3515097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" name="Google Shape;106;p14"/>
            <p:cNvCxnSpPr/>
            <p:nvPr/>
          </p:nvCxnSpPr>
          <p:spPr>
            <a:xfrm rot="10800000">
              <a:off x="5881869" y="3157282"/>
              <a:ext cx="554558" cy="547822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107" name="Google Shape;107;p14"/>
            <p:cNvCxnSpPr/>
            <p:nvPr/>
          </p:nvCxnSpPr>
          <p:spPr>
            <a:xfrm>
              <a:off x="6436426" y="3673203"/>
              <a:ext cx="0" cy="662072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108" name="Google Shape;108;p14"/>
            <p:cNvCxnSpPr/>
            <p:nvPr/>
          </p:nvCxnSpPr>
          <p:spPr>
            <a:xfrm flipH="1">
              <a:off x="5881869" y="3705102"/>
              <a:ext cx="554557" cy="569186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109" name="Google Shape;109;p14"/>
            <p:cNvCxnSpPr/>
            <p:nvPr/>
          </p:nvCxnSpPr>
          <p:spPr>
            <a:xfrm>
              <a:off x="6415160" y="3705101"/>
              <a:ext cx="565199" cy="569187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110" name="Google Shape;110;p14"/>
            <p:cNvCxnSpPr/>
            <p:nvPr/>
          </p:nvCxnSpPr>
          <p:spPr>
            <a:xfrm>
              <a:off x="6638453" y="3705102"/>
              <a:ext cx="1090440" cy="0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111" name="Google Shape;111;p14"/>
            <p:cNvCxnSpPr/>
            <p:nvPr/>
          </p:nvCxnSpPr>
          <p:spPr>
            <a:xfrm flipH="1" rot="10800000">
              <a:off x="6436426" y="3204891"/>
              <a:ext cx="510186" cy="500211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112" name="Google Shape;112;p14"/>
            <p:cNvCxnSpPr/>
            <p:nvPr/>
          </p:nvCxnSpPr>
          <p:spPr>
            <a:xfrm rot="10800000">
              <a:off x="5539563" y="3700177"/>
              <a:ext cx="974417" cy="0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113" name="Google Shape;113;p14"/>
            <p:cNvCxnSpPr/>
            <p:nvPr/>
          </p:nvCxnSpPr>
          <p:spPr>
            <a:xfrm rot="10800000">
              <a:off x="6436426" y="2989840"/>
              <a:ext cx="0" cy="715263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114" name="Google Shape;114;p14"/>
            <p:cNvCxnSpPr/>
            <p:nvPr/>
          </p:nvCxnSpPr>
          <p:spPr>
            <a:xfrm>
              <a:off x="6408065" y="3698007"/>
              <a:ext cx="1090440" cy="0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15" name="Google Shape;115;p14"/>
            <p:cNvSpPr/>
            <p:nvPr/>
          </p:nvSpPr>
          <p:spPr>
            <a:xfrm>
              <a:off x="6353247" y="3591317"/>
              <a:ext cx="190005" cy="190005"/>
            </a:xfrm>
            <a:prstGeom prst="ellipse">
              <a:avLst/>
            </a:prstGeom>
            <a:solidFill>
              <a:srgbClr val="00B0F0"/>
            </a:solidFill>
            <a:ln cap="flat" cmpd="sng" w="254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6" name="Google Shape;116;p14"/>
            <p:cNvCxnSpPr/>
            <p:nvPr/>
          </p:nvCxnSpPr>
          <p:spPr>
            <a:xfrm flipH="1" rot="10800000">
              <a:off x="6680886" y="2812617"/>
              <a:ext cx="655579" cy="642380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117" name="Google Shape;117;p14"/>
            <p:cNvCxnSpPr/>
            <p:nvPr/>
          </p:nvCxnSpPr>
          <p:spPr>
            <a:xfrm>
              <a:off x="6429331" y="3963832"/>
              <a:ext cx="0" cy="662072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118" name="Google Shape;118;p14"/>
            <p:cNvCxnSpPr/>
            <p:nvPr/>
          </p:nvCxnSpPr>
          <p:spPr>
            <a:xfrm>
              <a:off x="6652624" y="3942565"/>
              <a:ext cx="565199" cy="569187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119" name="Google Shape;119;p14"/>
            <p:cNvCxnSpPr/>
            <p:nvPr/>
          </p:nvCxnSpPr>
          <p:spPr>
            <a:xfrm rot="10800000">
              <a:off x="6439964" y="2812617"/>
              <a:ext cx="0" cy="715263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120" name="Google Shape;120;p14"/>
            <p:cNvCxnSpPr/>
            <p:nvPr/>
          </p:nvCxnSpPr>
          <p:spPr>
            <a:xfrm rot="10800000">
              <a:off x="5747178" y="3033224"/>
              <a:ext cx="554558" cy="547822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121" name="Google Shape;121;p14"/>
            <p:cNvCxnSpPr/>
            <p:nvPr/>
          </p:nvCxnSpPr>
          <p:spPr>
            <a:xfrm rot="10800000">
              <a:off x="5139047" y="3703715"/>
              <a:ext cx="974417" cy="0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122" name="Google Shape;122;p14"/>
            <p:cNvCxnSpPr/>
            <p:nvPr/>
          </p:nvCxnSpPr>
          <p:spPr>
            <a:xfrm flipH="1">
              <a:off x="5715279" y="3857502"/>
              <a:ext cx="554557" cy="569186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med" w="med" type="triangle"/>
              <a:tailEnd len="sm" w="sm" type="none"/>
            </a:ln>
          </p:spPr>
        </p:cxnSp>
      </p:grpSp>
      <p:grpSp>
        <p:nvGrpSpPr>
          <p:cNvPr id="123" name="Google Shape;123;p14"/>
          <p:cNvGrpSpPr/>
          <p:nvPr/>
        </p:nvGrpSpPr>
        <p:grpSpPr>
          <a:xfrm>
            <a:off x="349624" y="1667983"/>
            <a:ext cx="2584618" cy="1985314"/>
            <a:chOff x="343331" y="1667983"/>
            <a:chExt cx="2584618" cy="1985314"/>
          </a:xfrm>
        </p:grpSpPr>
        <p:cxnSp>
          <p:nvCxnSpPr>
            <p:cNvPr id="124" name="Google Shape;124;p14"/>
            <p:cNvCxnSpPr/>
            <p:nvPr/>
          </p:nvCxnSpPr>
          <p:spPr>
            <a:xfrm>
              <a:off x="695318" y="2749479"/>
              <a:ext cx="1893231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5" name="Google Shape;125;p14"/>
            <p:cNvCxnSpPr/>
            <p:nvPr/>
          </p:nvCxnSpPr>
          <p:spPr>
            <a:xfrm>
              <a:off x="1552389" y="1788020"/>
              <a:ext cx="0" cy="1773757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6" name="Google Shape;126;p14"/>
            <p:cNvCxnSpPr/>
            <p:nvPr/>
          </p:nvCxnSpPr>
          <p:spPr>
            <a:xfrm rot="10800000">
              <a:off x="457590" y="1667983"/>
              <a:ext cx="1094799" cy="1081495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27" name="Google Shape;127;p14"/>
            <p:cNvCxnSpPr/>
            <p:nvPr/>
          </p:nvCxnSpPr>
          <p:spPr>
            <a:xfrm flipH="1">
              <a:off x="386671" y="2749479"/>
              <a:ext cx="1165718" cy="250214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28" name="Google Shape;128;p14"/>
            <p:cNvCxnSpPr/>
            <p:nvPr/>
          </p:nvCxnSpPr>
          <p:spPr>
            <a:xfrm rot="10800000">
              <a:off x="343331" y="2333838"/>
              <a:ext cx="1209058" cy="415641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29" name="Google Shape;129;p14"/>
            <p:cNvCxnSpPr/>
            <p:nvPr/>
          </p:nvCxnSpPr>
          <p:spPr>
            <a:xfrm>
              <a:off x="1552389" y="2749479"/>
              <a:ext cx="0" cy="903818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30" name="Google Shape;130;p14"/>
            <p:cNvCxnSpPr/>
            <p:nvPr/>
          </p:nvCxnSpPr>
          <p:spPr>
            <a:xfrm flipH="1">
              <a:off x="760968" y="2749479"/>
              <a:ext cx="791421" cy="812298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31" name="Google Shape;131;p14"/>
            <p:cNvCxnSpPr/>
            <p:nvPr/>
          </p:nvCxnSpPr>
          <p:spPr>
            <a:xfrm flipH="1" rot="10800000">
              <a:off x="1552389" y="2333838"/>
              <a:ext cx="1375560" cy="415641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32" name="Google Shape;132;p14"/>
            <p:cNvCxnSpPr/>
            <p:nvPr/>
          </p:nvCxnSpPr>
          <p:spPr>
            <a:xfrm>
              <a:off x="1552389" y="2749479"/>
              <a:ext cx="768805" cy="774230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33" name="Google Shape;133;p14"/>
            <p:cNvCxnSpPr/>
            <p:nvPr/>
          </p:nvCxnSpPr>
          <p:spPr>
            <a:xfrm>
              <a:off x="1552389" y="2749479"/>
              <a:ext cx="1174622" cy="0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34" name="Google Shape;134;p14"/>
            <p:cNvCxnSpPr/>
            <p:nvPr/>
          </p:nvCxnSpPr>
          <p:spPr>
            <a:xfrm flipH="1" rot="10800000">
              <a:off x="1552389" y="1833463"/>
              <a:ext cx="934284" cy="916015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35" name="Google Shape;135;p14"/>
            <p:cNvCxnSpPr/>
            <p:nvPr/>
          </p:nvCxnSpPr>
          <p:spPr>
            <a:xfrm flipH="1">
              <a:off x="760968" y="2746827"/>
              <a:ext cx="833192" cy="2653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36" name="Google Shape;136;p14"/>
            <p:cNvCxnSpPr/>
            <p:nvPr/>
          </p:nvCxnSpPr>
          <p:spPr>
            <a:xfrm rot="10800000">
              <a:off x="1552389" y="1978999"/>
              <a:ext cx="0" cy="770480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37" name="Google Shape;137;p14"/>
            <p:cNvCxnSpPr/>
            <p:nvPr/>
          </p:nvCxnSpPr>
          <p:spPr>
            <a:xfrm>
              <a:off x="1552389" y="2746827"/>
              <a:ext cx="1036160" cy="359244"/>
            </a:xfrm>
            <a:prstGeom prst="straightConnector1">
              <a:avLst/>
            </a:prstGeom>
            <a:noFill/>
            <a:ln cap="flat" cmpd="sng" w="28575">
              <a:solidFill>
                <a:srgbClr val="FDA73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38" name="Google Shape;138;p14"/>
            <p:cNvSpPr/>
            <p:nvPr/>
          </p:nvSpPr>
          <p:spPr>
            <a:xfrm>
              <a:off x="1486322" y="2662173"/>
              <a:ext cx="144000" cy="144000"/>
            </a:xfrm>
            <a:prstGeom prst="ellipse">
              <a:avLst/>
            </a:prstGeom>
            <a:solidFill>
              <a:srgbClr val="FF0000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14"/>
          <p:cNvSpPr/>
          <p:nvPr/>
        </p:nvSpPr>
        <p:spPr>
          <a:xfrm>
            <a:off x="1073804" y="2254529"/>
            <a:ext cx="952020" cy="952020"/>
          </a:xfrm>
          <a:prstGeom prst="ellipse">
            <a:avLst/>
          </a:prstGeom>
          <a:solidFill>
            <a:srgbClr val="92D050">
              <a:alpha val="38823"/>
            </a:srgbClr>
          </a:solidFill>
          <a:ln cap="flat" cmpd="sng" w="25400">
            <a:solidFill>
              <a:schemeClr val="lt1">
                <a:alpha val="34117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47899" y="4051004"/>
            <a:ext cx="346134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nro de líneas que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salen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exterior es mayor que cero. Hay </a:t>
            </a:r>
            <a:r>
              <a:rPr b="0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flujo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hacia el exterior (flujo positivo)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4"/>
          <p:cNvSpPr/>
          <p:nvPr/>
        </p:nvSpPr>
        <p:spPr>
          <a:xfrm>
            <a:off x="4487339" y="2297060"/>
            <a:ext cx="952020" cy="952020"/>
          </a:xfrm>
          <a:prstGeom prst="ellipse">
            <a:avLst/>
          </a:prstGeom>
          <a:solidFill>
            <a:srgbClr val="92D050">
              <a:alpha val="38823"/>
            </a:srgbClr>
          </a:solidFill>
          <a:ln cap="flat" cmpd="sng" w="25400">
            <a:solidFill>
              <a:schemeClr val="lt1">
                <a:alpha val="34117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3553128" y="4051004"/>
            <a:ext cx="313785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nro de líneas que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entran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mayor que cero. Hay </a:t>
            </a:r>
            <a:r>
              <a:rPr b="0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flujo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hacia el interior (flujo negativo)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" name="Google Shape;143;p14"/>
          <p:cNvGrpSpPr/>
          <p:nvPr/>
        </p:nvGrpSpPr>
        <p:grpSpPr>
          <a:xfrm>
            <a:off x="6647642" y="1802623"/>
            <a:ext cx="2584618" cy="1985314"/>
            <a:chOff x="6647642" y="1802623"/>
            <a:chExt cx="2584618" cy="1985314"/>
          </a:xfrm>
        </p:grpSpPr>
        <p:grpSp>
          <p:nvGrpSpPr>
            <p:cNvPr id="144" name="Google Shape;144;p14"/>
            <p:cNvGrpSpPr/>
            <p:nvPr/>
          </p:nvGrpSpPr>
          <p:grpSpPr>
            <a:xfrm>
              <a:off x="6647642" y="1802623"/>
              <a:ext cx="2584618" cy="1985314"/>
              <a:chOff x="343331" y="1667983"/>
              <a:chExt cx="2584618" cy="1985314"/>
            </a:xfrm>
          </p:grpSpPr>
          <p:cxnSp>
            <p:nvCxnSpPr>
              <p:cNvPr id="145" name="Google Shape;145;p14"/>
              <p:cNvCxnSpPr/>
              <p:nvPr/>
            </p:nvCxnSpPr>
            <p:spPr>
              <a:xfrm>
                <a:off x="695318" y="2749479"/>
                <a:ext cx="1893231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" name="Google Shape;146;p14"/>
              <p:cNvCxnSpPr/>
              <p:nvPr/>
            </p:nvCxnSpPr>
            <p:spPr>
              <a:xfrm>
                <a:off x="1552389" y="1788020"/>
                <a:ext cx="0" cy="177375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7" name="Google Shape;147;p14"/>
              <p:cNvCxnSpPr/>
              <p:nvPr/>
            </p:nvCxnSpPr>
            <p:spPr>
              <a:xfrm rot="10800000">
                <a:off x="457590" y="1667983"/>
                <a:ext cx="1094799" cy="1081495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DA739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148" name="Google Shape;148;p14"/>
              <p:cNvCxnSpPr/>
              <p:nvPr/>
            </p:nvCxnSpPr>
            <p:spPr>
              <a:xfrm flipH="1">
                <a:off x="386671" y="2749479"/>
                <a:ext cx="1165718" cy="250214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DA739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149" name="Google Shape;149;p14"/>
              <p:cNvCxnSpPr/>
              <p:nvPr/>
            </p:nvCxnSpPr>
            <p:spPr>
              <a:xfrm rot="10800000">
                <a:off x="343331" y="2333838"/>
                <a:ext cx="1209058" cy="415641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DA739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150" name="Google Shape;150;p14"/>
              <p:cNvCxnSpPr/>
              <p:nvPr/>
            </p:nvCxnSpPr>
            <p:spPr>
              <a:xfrm>
                <a:off x="1552389" y="2749479"/>
                <a:ext cx="0" cy="903818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DA739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151" name="Google Shape;151;p14"/>
              <p:cNvCxnSpPr/>
              <p:nvPr/>
            </p:nvCxnSpPr>
            <p:spPr>
              <a:xfrm flipH="1">
                <a:off x="760968" y="2749479"/>
                <a:ext cx="791421" cy="812298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DA739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152" name="Google Shape;152;p14"/>
              <p:cNvCxnSpPr/>
              <p:nvPr/>
            </p:nvCxnSpPr>
            <p:spPr>
              <a:xfrm flipH="1" rot="10800000">
                <a:off x="1552389" y="2333838"/>
                <a:ext cx="1375560" cy="415641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DA739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153" name="Google Shape;153;p14"/>
              <p:cNvCxnSpPr/>
              <p:nvPr/>
            </p:nvCxnSpPr>
            <p:spPr>
              <a:xfrm>
                <a:off x="1552389" y="2749479"/>
                <a:ext cx="768805" cy="77423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DA739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154" name="Google Shape;154;p14"/>
              <p:cNvCxnSpPr/>
              <p:nvPr/>
            </p:nvCxnSpPr>
            <p:spPr>
              <a:xfrm>
                <a:off x="1552389" y="2749479"/>
                <a:ext cx="1174622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DA739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155" name="Google Shape;155;p14"/>
              <p:cNvCxnSpPr/>
              <p:nvPr/>
            </p:nvCxnSpPr>
            <p:spPr>
              <a:xfrm flipH="1" rot="10800000">
                <a:off x="1552389" y="1833463"/>
                <a:ext cx="934284" cy="916015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DA739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156" name="Google Shape;156;p14"/>
              <p:cNvCxnSpPr/>
              <p:nvPr/>
            </p:nvCxnSpPr>
            <p:spPr>
              <a:xfrm flipH="1">
                <a:off x="760968" y="2746827"/>
                <a:ext cx="833192" cy="2653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DA739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157" name="Google Shape;157;p14"/>
              <p:cNvCxnSpPr/>
              <p:nvPr/>
            </p:nvCxnSpPr>
            <p:spPr>
              <a:xfrm rot="10800000">
                <a:off x="1552389" y="1978999"/>
                <a:ext cx="0" cy="77048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DA739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158" name="Google Shape;158;p14"/>
              <p:cNvCxnSpPr/>
              <p:nvPr/>
            </p:nvCxnSpPr>
            <p:spPr>
              <a:xfrm>
                <a:off x="1552389" y="2746827"/>
                <a:ext cx="1036160" cy="359244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DA739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sp>
            <p:nvSpPr>
              <p:cNvPr id="159" name="Google Shape;159;p14"/>
              <p:cNvSpPr/>
              <p:nvPr/>
            </p:nvSpPr>
            <p:spPr>
              <a:xfrm>
                <a:off x="1486322" y="266217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0" name="Google Shape;160;p14"/>
            <p:cNvSpPr/>
            <p:nvPr/>
          </p:nvSpPr>
          <p:spPr>
            <a:xfrm>
              <a:off x="8068470" y="2118797"/>
              <a:ext cx="952020" cy="952020"/>
            </a:xfrm>
            <a:prstGeom prst="ellipse">
              <a:avLst/>
            </a:prstGeom>
            <a:solidFill>
              <a:srgbClr val="92D050">
                <a:alpha val="38823"/>
              </a:srgbClr>
            </a:solidFill>
            <a:ln cap="flat" cmpd="sng" w="25400">
              <a:solidFill>
                <a:schemeClr val="lt1">
                  <a:alpha val="3411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14"/>
          <p:cNvSpPr txBox="1"/>
          <p:nvPr/>
        </p:nvSpPr>
        <p:spPr>
          <a:xfrm>
            <a:off x="6761901" y="4051004"/>
            <a:ext cx="313785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nro de líneas que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entran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igual al numero de lineas que salen. No hay flujo neto.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14"/>
          <p:cNvGrpSpPr/>
          <p:nvPr/>
        </p:nvGrpSpPr>
        <p:grpSpPr>
          <a:xfrm>
            <a:off x="841078" y="5230759"/>
            <a:ext cx="8051782" cy="338554"/>
            <a:chOff x="841078" y="5230759"/>
            <a:chExt cx="8051782" cy="338554"/>
          </a:xfrm>
        </p:grpSpPr>
        <p:sp>
          <p:nvSpPr>
            <p:cNvPr id="163" name="Google Shape;163;p14"/>
            <p:cNvSpPr txBox="1"/>
            <p:nvPr/>
          </p:nvSpPr>
          <p:spPr>
            <a:xfrm>
              <a:off x="3988955" y="5230759"/>
              <a:ext cx="1518749" cy="33855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357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64" name="Google Shape;164;p14"/>
            <p:cNvSpPr txBox="1"/>
            <p:nvPr/>
          </p:nvSpPr>
          <p:spPr>
            <a:xfrm>
              <a:off x="841078" y="5230759"/>
              <a:ext cx="1518749" cy="33855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357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65" name="Google Shape;165;p14"/>
            <p:cNvSpPr txBox="1"/>
            <p:nvPr/>
          </p:nvSpPr>
          <p:spPr>
            <a:xfrm>
              <a:off x="7374111" y="5230759"/>
              <a:ext cx="1518749" cy="33855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357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sp>
        <p:nvSpPr>
          <p:cNvPr id="166" name="Google Shape;166;p14"/>
          <p:cNvSpPr txBox="1"/>
          <p:nvPr/>
        </p:nvSpPr>
        <p:spPr>
          <a:xfrm>
            <a:off x="1549814" y="5890433"/>
            <a:ext cx="6506478" cy="584775"/>
          </a:xfrm>
          <a:prstGeom prst="rect">
            <a:avLst/>
          </a:prstGeom>
          <a:solidFill>
            <a:srgbClr val="FFDD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Existe una relación entre la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carga encerrada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una superficie cerrada  y el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flujo del campo electrico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la atraviesa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 txBox="1"/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Campo eléctrico y superficies cerradas</a:t>
            </a:r>
            <a:endParaRPr/>
          </a:p>
        </p:txBody>
      </p:sp>
      <p:sp>
        <p:nvSpPr>
          <p:cNvPr id="172" name="Google Shape;172;p15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3" name="Google Shape;173;p15"/>
          <p:cNvGrpSpPr/>
          <p:nvPr/>
        </p:nvGrpSpPr>
        <p:grpSpPr>
          <a:xfrm>
            <a:off x="1121272" y="2382912"/>
            <a:ext cx="3274828" cy="3200401"/>
            <a:chOff x="1244009" y="2339162"/>
            <a:chExt cx="3274828" cy="3200401"/>
          </a:xfrm>
        </p:grpSpPr>
        <p:pic>
          <p:nvPicPr>
            <p:cNvPr id="174" name="Google Shape;174;p15"/>
            <p:cNvPicPr preferRelativeResize="0"/>
            <p:nvPr/>
          </p:nvPicPr>
          <p:blipFill rotWithShape="1">
            <a:blip r:embed="rId3">
              <a:alphaModFix/>
            </a:blip>
            <a:srcRect b="9807" l="11836" r="2326" t="2280"/>
            <a:stretch/>
          </p:blipFill>
          <p:spPr>
            <a:xfrm>
              <a:off x="1244009" y="2339162"/>
              <a:ext cx="3274828" cy="32004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5" name="Google Shape;175;p15"/>
            <p:cNvGrpSpPr/>
            <p:nvPr/>
          </p:nvGrpSpPr>
          <p:grpSpPr>
            <a:xfrm>
              <a:off x="2787284" y="3359159"/>
              <a:ext cx="188998" cy="1255838"/>
              <a:chOff x="4823177" y="3364053"/>
              <a:chExt cx="137112" cy="944294"/>
            </a:xfrm>
          </p:grpSpPr>
          <p:sp>
            <p:nvSpPr>
              <p:cNvPr id="176" name="Google Shape;176;p15"/>
              <p:cNvSpPr/>
              <p:nvPr/>
            </p:nvSpPr>
            <p:spPr>
              <a:xfrm>
                <a:off x="4829705" y="4173001"/>
                <a:ext cx="130584" cy="135346"/>
              </a:xfrm>
              <a:prstGeom prst="ellipse">
                <a:avLst/>
              </a:prstGeom>
              <a:solidFill>
                <a:srgbClr val="0070C0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5"/>
              <p:cNvSpPr/>
              <p:nvPr/>
            </p:nvSpPr>
            <p:spPr>
              <a:xfrm>
                <a:off x="4823177" y="3364053"/>
                <a:ext cx="130584" cy="135346"/>
              </a:xfrm>
              <a:prstGeom prst="ellipse">
                <a:avLst/>
              </a:prstGeom>
              <a:solidFill>
                <a:srgbClr val="FF0000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8" name="Google Shape;178;p15"/>
          <p:cNvGrpSpPr/>
          <p:nvPr/>
        </p:nvGrpSpPr>
        <p:grpSpPr>
          <a:xfrm>
            <a:off x="2539539" y="2871691"/>
            <a:ext cx="952020" cy="1025604"/>
            <a:chOff x="2539539" y="2871691"/>
            <a:chExt cx="952020" cy="1025604"/>
          </a:xfrm>
        </p:grpSpPr>
        <p:sp>
          <p:nvSpPr>
            <p:cNvPr id="179" name="Google Shape;179;p15"/>
            <p:cNvSpPr/>
            <p:nvPr/>
          </p:nvSpPr>
          <p:spPr>
            <a:xfrm>
              <a:off x="2539539" y="2945275"/>
              <a:ext cx="952020" cy="952020"/>
            </a:xfrm>
            <a:prstGeom prst="ellipse">
              <a:avLst/>
            </a:prstGeom>
            <a:solidFill>
              <a:srgbClr val="92D050">
                <a:alpha val="38823"/>
              </a:srgbClr>
            </a:solidFill>
            <a:ln cap="flat" cmpd="sng" w="25400">
              <a:solidFill>
                <a:schemeClr val="lt1">
                  <a:alpha val="3411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5"/>
            <p:cNvSpPr txBox="1"/>
            <p:nvPr/>
          </p:nvSpPr>
          <p:spPr>
            <a:xfrm>
              <a:off x="3076842" y="2871691"/>
              <a:ext cx="3962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0" baseline="-25000" i="0" lang="en-US" sz="16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baseline="-25000" i="0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" name="Google Shape;181;p15"/>
          <p:cNvGrpSpPr/>
          <p:nvPr/>
        </p:nvGrpSpPr>
        <p:grpSpPr>
          <a:xfrm>
            <a:off x="2363678" y="4138987"/>
            <a:ext cx="1131961" cy="952020"/>
            <a:chOff x="2363678" y="4138987"/>
            <a:chExt cx="1131961" cy="952020"/>
          </a:xfrm>
        </p:grpSpPr>
        <p:sp>
          <p:nvSpPr>
            <p:cNvPr id="182" name="Google Shape;182;p15"/>
            <p:cNvSpPr/>
            <p:nvPr/>
          </p:nvSpPr>
          <p:spPr>
            <a:xfrm>
              <a:off x="2363678" y="4138987"/>
              <a:ext cx="952020" cy="952020"/>
            </a:xfrm>
            <a:prstGeom prst="ellipse">
              <a:avLst/>
            </a:prstGeom>
            <a:solidFill>
              <a:srgbClr val="ADBCC3">
                <a:alpha val="38823"/>
              </a:srgbClr>
            </a:solidFill>
            <a:ln cap="flat" cmpd="sng" w="25400">
              <a:solidFill>
                <a:schemeClr val="lt1">
                  <a:alpha val="3411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5"/>
            <p:cNvSpPr txBox="1"/>
            <p:nvPr/>
          </p:nvSpPr>
          <p:spPr>
            <a:xfrm>
              <a:off x="3099377" y="4355720"/>
              <a:ext cx="3962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0" baseline="-25000" i="0" lang="en-US" sz="1600" u="none" cap="none" strike="noStrik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baseline="-25000" i="0" sz="1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184;p15"/>
          <p:cNvGrpSpPr/>
          <p:nvPr/>
        </p:nvGrpSpPr>
        <p:grpSpPr>
          <a:xfrm>
            <a:off x="1596444" y="2499875"/>
            <a:ext cx="1629254" cy="2753832"/>
            <a:chOff x="1596444" y="2382912"/>
            <a:chExt cx="1629254" cy="2753832"/>
          </a:xfrm>
        </p:grpSpPr>
        <p:sp>
          <p:nvSpPr>
            <p:cNvPr id="185" name="Google Shape;185;p15"/>
            <p:cNvSpPr/>
            <p:nvPr/>
          </p:nvSpPr>
          <p:spPr>
            <a:xfrm>
              <a:off x="1641447" y="2382912"/>
              <a:ext cx="1584251" cy="2753832"/>
            </a:xfrm>
            <a:prstGeom prst="ellipse">
              <a:avLst/>
            </a:prstGeom>
            <a:solidFill>
              <a:srgbClr val="FFAB40">
                <a:alpha val="36862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5"/>
            <p:cNvSpPr txBox="1"/>
            <p:nvPr/>
          </p:nvSpPr>
          <p:spPr>
            <a:xfrm>
              <a:off x="1596444" y="2621799"/>
              <a:ext cx="3962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9F590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0" baseline="-25000" i="0" lang="en-US" sz="1600" u="none" cap="none" strike="noStrike">
                  <a:solidFill>
                    <a:srgbClr val="9F59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baseline="-25000" i="0" sz="1600" u="none" cap="none" strike="noStrike">
                <a:solidFill>
                  <a:srgbClr val="9F5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15"/>
          <p:cNvSpPr txBox="1"/>
          <p:nvPr/>
        </p:nvSpPr>
        <p:spPr>
          <a:xfrm>
            <a:off x="472345" y="5890433"/>
            <a:ext cx="6506478" cy="584775"/>
          </a:xfrm>
          <a:prstGeom prst="rect">
            <a:avLst/>
          </a:prstGeom>
          <a:solidFill>
            <a:srgbClr val="FFDD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Existe una relación entre la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carga encerrada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una superficie cerrada  y el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flujo del campo electrico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la atraviesa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6718" y="2353832"/>
            <a:ext cx="3919310" cy="3086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15"/>
          <p:cNvGrpSpPr/>
          <p:nvPr/>
        </p:nvGrpSpPr>
        <p:grpSpPr>
          <a:xfrm>
            <a:off x="6177653" y="3801142"/>
            <a:ext cx="925276" cy="285008"/>
            <a:chOff x="6177653" y="3801142"/>
            <a:chExt cx="925276" cy="285008"/>
          </a:xfrm>
        </p:grpSpPr>
        <p:sp>
          <p:nvSpPr>
            <p:cNvPr id="190" name="Google Shape;190;p15"/>
            <p:cNvSpPr/>
            <p:nvPr/>
          </p:nvSpPr>
          <p:spPr>
            <a:xfrm>
              <a:off x="6177653" y="3801142"/>
              <a:ext cx="285008" cy="285008"/>
            </a:xfrm>
            <a:prstGeom prst="ellipse">
              <a:avLst/>
            </a:prstGeom>
            <a:solidFill>
              <a:srgbClr val="FF0000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6994929" y="3901025"/>
              <a:ext cx="108000" cy="108000"/>
            </a:xfrm>
            <a:prstGeom prst="ellipse">
              <a:avLst/>
            </a:prstGeom>
            <a:solidFill>
              <a:srgbClr val="0070C0"/>
            </a:solidFill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15"/>
          <p:cNvGrpSpPr/>
          <p:nvPr/>
        </p:nvGrpSpPr>
        <p:grpSpPr>
          <a:xfrm>
            <a:off x="5701643" y="3421285"/>
            <a:ext cx="952020" cy="1025604"/>
            <a:chOff x="2539539" y="2871691"/>
            <a:chExt cx="952020" cy="1025604"/>
          </a:xfrm>
        </p:grpSpPr>
        <p:sp>
          <p:nvSpPr>
            <p:cNvPr id="193" name="Google Shape;193;p15"/>
            <p:cNvSpPr/>
            <p:nvPr/>
          </p:nvSpPr>
          <p:spPr>
            <a:xfrm>
              <a:off x="2539539" y="2945275"/>
              <a:ext cx="952020" cy="952020"/>
            </a:xfrm>
            <a:prstGeom prst="ellipse">
              <a:avLst/>
            </a:prstGeom>
            <a:solidFill>
              <a:srgbClr val="92D050">
                <a:alpha val="38823"/>
              </a:srgbClr>
            </a:solidFill>
            <a:ln cap="flat" cmpd="sng" w="25400">
              <a:solidFill>
                <a:schemeClr val="lt1">
                  <a:alpha val="3411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5"/>
            <p:cNvSpPr txBox="1"/>
            <p:nvPr/>
          </p:nvSpPr>
          <p:spPr>
            <a:xfrm>
              <a:off x="3076842" y="2871691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0" baseline="-25000" i="0" lang="en-US" sz="16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b="0" baseline="-25000" i="0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15"/>
          <p:cNvGrpSpPr/>
          <p:nvPr/>
        </p:nvGrpSpPr>
        <p:grpSpPr>
          <a:xfrm>
            <a:off x="6859481" y="3610140"/>
            <a:ext cx="1147991" cy="952020"/>
            <a:chOff x="2363678" y="4138987"/>
            <a:chExt cx="1147991" cy="952020"/>
          </a:xfrm>
        </p:grpSpPr>
        <p:sp>
          <p:nvSpPr>
            <p:cNvPr id="196" name="Google Shape;196;p15"/>
            <p:cNvSpPr/>
            <p:nvPr/>
          </p:nvSpPr>
          <p:spPr>
            <a:xfrm>
              <a:off x="2363678" y="4138987"/>
              <a:ext cx="952020" cy="952020"/>
            </a:xfrm>
            <a:prstGeom prst="ellipse">
              <a:avLst/>
            </a:prstGeom>
            <a:solidFill>
              <a:srgbClr val="ADBCC3">
                <a:alpha val="38823"/>
              </a:srgbClr>
            </a:solidFill>
            <a:ln cap="flat" cmpd="sng" w="25400">
              <a:solidFill>
                <a:schemeClr val="lt1">
                  <a:alpha val="3411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5"/>
            <p:cNvSpPr txBox="1"/>
            <p:nvPr/>
          </p:nvSpPr>
          <p:spPr>
            <a:xfrm>
              <a:off x="3099377" y="4355720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0" baseline="-25000" i="0" lang="en-US" sz="1600" u="none" cap="none" strike="noStrik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b="0" baseline="-25000" i="0" sz="1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15"/>
          <p:cNvGrpSpPr/>
          <p:nvPr/>
        </p:nvGrpSpPr>
        <p:grpSpPr>
          <a:xfrm rot="2331408">
            <a:off x="5451796" y="2558548"/>
            <a:ext cx="1691612" cy="2753832"/>
            <a:chOff x="1534086" y="2382912"/>
            <a:chExt cx="1691612" cy="2753832"/>
          </a:xfrm>
        </p:grpSpPr>
        <p:sp>
          <p:nvSpPr>
            <p:cNvPr id="199" name="Google Shape;199;p15"/>
            <p:cNvSpPr/>
            <p:nvPr/>
          </p:nvSpPr>
          <p:spPr>
            <a:xfrm>
              <a:off x="1641447" y="2382912"/>
              <a:ext cx="1584251" cy="2753832"/>
            </a:xfrm>
            <a:prstGeom prst="ellipse">
              <a:avLst/>
            </a:prstGeom>
            <a:solidFill>
              <a:srgbClr val="FFAB40">
                <a:alpha val="36862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5"/>
            <p:cNvSpPr txBox="1"/>
            <p:nvPr/>
          </p:nvSpPr>
          <p:spPr>
            <a:xfrm rot="-2331408">
              <a:off x="1593783" y="2614257"/>
              <a:ext cx="42030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9F590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0" baseline="-25000" i="0" lang="en-US" sz="1600" u="none" cap="none" strike="noStrike">
                  <a:solidFill>
                    <a:srgbClr val="9F59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</p:grpSp>
      <p:sp>
        <p:nvSpPr>
          <p:cNvPr id="201" name="Google Shape;201;p15"/>
          <p:cNvSpPr txBox="1"/>
          <p:nvPr/>
        </p:nvSpPr>
        <p:spPr>
          <a:xfrm>
            <a:off x="6480855" y="6275153"/>
            <a:ext cx="1851789" cy="40011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Ley de Gauss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/>
          <p:nvPr>
            <p:ph type="title"/>
          </p:nvPr>
        </p:nvSpPr>
        <p:spPr>
          <a:xfrm>
            <a:off x="337675" y="593367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Campo eléctrico y superficies cerradas: </a:t>
            </a:r>
            <a:r>
              <a:rPr b="1" lang="en-US"/>
              <a:t>Ley de Gauss</a:t>
            </a:r>
            <a:endParaRPr b="1"/>
          </a:p>
        </p:txBody>
      </p:sp>
      <p:sp>
        <p:nvSpPr>
          <p:cNvPr id="207" name="Google Shape;207;p16"/>
          <p:cNvSpPr txBox="1"/>
          <p:nvPr>
            <p:ph idx="12" type="sldNum"/>
          </p:nvPr>
        </p:nvSpPr>
        <p:spPr>
          <a:xfrm>
            <a:off x="9178496" y="6217623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08" name="Google Shape;208;p16"/>
          <p:cNvGrpSpPr/>
          <p:nvPr/>
        </p:nvGrpSpPr>
        <p:grpSpPr>
          <a:xfrm>
            <a:off x="1121272" y="2382912"/>
            <a:ext cx="3274828" cy="3200401"/>
            <a:chOff x="1244009" y="2339162"/>
            <a:chExt cx="3274828" cy="3200401"/>
          </a:xfrm>
        </p:grpSpPr>
        <p:pic>
          <p:nvPicPr>
            <p:cNvPr id="209" name="Google Shape;209;p16"/>
            <p:cNvPicPr preferRelativeResize="0"/>
            <p:nvPr/>
          </p:nvPicPr>
          <p:blipFill rotWithShape="1">
            <a:blip r:embed="rId3">
              <a:alphaModFix/>
            </a:blip>
            <a:srcRect b="9810" l="11836" r="2326" t="2276"/>
            <a:stretch/>
          </p:blipFill>
          <p:spPr>
            <a:xfrm>
              <a:off x="1244009" y="2339162"/>
              <a:ext cx="3274828" cy="32004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0" name="Google Shape;210;p16"/>
            <p:cNvGrpSpPr/>
            <p:nvPr/>
          </p:nvGrpSpPr>
          <p:grpSpPr>
            <a:xfrm>
              <a:off x="2787185" y="3359083"/>
              <a:ext cx="188879" cy="1255755"/>
              <a:chOff x="4823177" y="3364053"/>
              <a:chExt cx="137028" cy="944248"/>
            </a:xfrm>
          </p:grpSpPr>
          <p:sp>
            <p:nvSpPr>
              <p:cNvPr id="211" name="Google Shape;211;p16"/>
              <p:cNvSpPr/>
              <p:nvPr/>
            </p:nvSpPr>
            <p:spPr>
              <a:xfrm>
                <a:off x="4829705" y="4173001"/>
                <a:ext cx="130500" cy="135300"/>
              </a:xfrm>
              <a:prstGeom prst="ellipse">
                <a:avLst/>
              </a:prstGeom>
              <a:solidFill>
                <a:srgbClr val="0070C0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6"/>
              <p:cNvSpPr/>
              <p:nvPr/>
            </p:nvSpPr>
            <p:spPr>
              <a:xfrm>
                <a:off x="4823177" y="3364053"/>
                <a:ext cx="130500" cy="135300"/>
              </a:xfrm>
              <a:prstGeom prst="ellipse">
                <a:avLst/>
              </a:prstGeom>
              <a:solidFill>
                <a:srgbClr val="FF0000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3" name="Google Shape;213;p16"/>
          <p:cNvGrpSpPr/>
          <p:nvPr/>
        </p:nvGrpSpPr>
        <p:grpSpPr>
          <a:xfrm>
            <a:off x="2539539" y="2871691"/>
            <a:ext cx="951900" cy="1025484"/>
            <a:chOff x="2539539" y="2871691"/>
            <a:chExt cx="951900" cy="1025484"/>
          </a:xfrm>
        </p:grpSpPr>
        <p:sp>
          <p:nvSpPr>
            <p:cNvPr id="214" name="Google Shape;214;p16"/>
            <p:cNvSpPr/>
            <p:nvPr/>
          </p:nvSpPr>
          <p:spPr>
            <a:xfrm>
              <a:off x="2539539" y="2945275"/>
              <a:ext cx="951900" cy="951900"/>
            </a:xfrm>
            <a:prstGeom prst="ellipse">
              <a:avLst/>
            </a:prstGeom>
            <a:solidFill>
              <a:srgbClr val="92D050">
                <a:alpha val="38820"/>
              </a:srgbClr>
            </a:solidFill>
            <a:ln cap="flat" cmpd="sng" w="25400">
              <a:solidFill>
                <a:schemeClr val="lt1">
                  <a:alpha val="3412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 txBox="1"/>
            <p:nvPr/>
          </p:nvSpPr>
          <p:spPr>
            <a:xfrm>
              <a:off x="3076842" y="2871691"/>
              <a:ext cx="396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0" baseline="-25000" i="0" lang="en-US" sz="16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baseline="-25000" i="0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216;p16"/>
          <p:cNvGrpSpPr/>
          <p:nvPr/>
        </p:nvGrpSpPr>
        <p:grpSpPr>
          <a:xfrm>
            <a:off x="2363678" y="4138987"/>
            <a:ext cx="1131999" cy="951900"/>
            <a:chOff x="2363678" y="4138987"/>
            <a:chExt cx="1131999" cy="951900"/>
          </a:xfrm>
        </p:grpSpPr>
        <p:sp>
          <p:nvSpPr>
            <p:cNvPr id="217" name="Google Shape;217;p16"/>
            <p:cNvSpPr/>
            <p:nvPr/>
          </p:nvSpPr>
          <p:spPr>
            <a:xfrm>
              <a:off x="2363678" y="4138987"/>
              <a:ext cx="951900" cy="951900"/>
            </a:xfrm>
            <a:prstGeom prst="ellipse">
              <a:avLst/>
            </a:prstGeom>
            <a:solidFill>
              <a:srgbClr val="ADBCC3">
                <a:alpha val="38820"/>
              </a:srgbClr>
            </a:solidFill>
            <a:ln cap="flat" cmpd="sng" w="25400">
              <a:solidFill>
                <a:schemeClr val="lt1">
                  <a:alpha val="3412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 txBox="1"/>
            <p:nvPr/>
          </p:nvSpPr>
          <p:spPr>
            <a:xfrm>
              <a:off x="3099377" y="4355720"/>
              <a:ext cx="396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0" baseline="-25000" i="0" lang="en-US" sz="1600" u="none" cap="none" strike="noStrik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baseline="-25000" i="0" sz="1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16"/>
          <p:cNvGrpSpPr/>
          <p:nvPr/>
        </p:nvGrpSpPr>
        <p:grpSpPr>
          <a:xfrm>
            <a:off x="1596444" y="2499875"/>
            <a:ext cx="1629303" cy="2753700"/>
            <a:chOff x="1596444" y="2382912"/>
            <a:chExt cx="1629303" cy="2753700"/>
          </a:xfrm>
        </p:grpSpPr>
        <p:sp>
          <p:nvSpPr>
            <p:cNvPr id="220" name="Google Shape;220;p16"/>
            <p:cNvSpPr/>
            <p:nvPr/>
          </p:nvSpPr>
          <p:spPr>
            <a:xfrm>
              <a:off x="1641447" y="2382912"/>
              <a:ext cx="1584300" cy="2753700"/>
            </a:xfrm>
            <a:prstGeom prst="ellipse">
              <a:avLst/>
            </a:prstGeom>
            <a:solidFill>
              <a:srgbClr val="FFAB40">
                <a:alpha val="36860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6"/>
            <p:cNvSpPr txBox="1"/>
            <p:nvPr/>
          </p:nvSpPr>
          <p:spPr>
            <a:xfrm>
              <a:off x="1596444" y="2621799"/>
              <a:ext cx="396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9F590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0" baseline="-25000" i="0" lang="en-US" sz="1600" u="none" cap="none" strike="noStrike">
                  <a:solidFill>
                    <a:srgbClr val="9F59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baseline="-25000" i="0" sz="1600" u="none" cap="none" strike="noStrike">
                <a:solidFill>
                  <a:srgbClr val="9F5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16"/>
          <p:cNvSpPr txBox="1"/>
          <p:nvPr/>
        </p:nvSpPr>
        <p:spPr>
          <a:xfrm>
            <a:off x="472345" y="5890433"/>
            <a:ext cx="6506400" cy="585000"/>
          </a:xfrm>
          <a:prstGeom prst="rect">
            <a:avLst/>
          </a:prstGeom>
          <a:solidFill>
            <a:srgbClr val="FFDD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Existe una relación entre la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carga encerrada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una superficie cerrada  y el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flujo del campo electrico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la atraviesa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6718" y="2353832"/>
            <a:ext cx="3919311" cy="3086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16"/>
          <p:cNvGrpSpPr/>
          <p:nvPr/>
        </p:nvGrpSpPr>
        <p:grpSpPr>
          <a:xfrm>
            <a:off x="6177653" y="3801142"/>
            <a:ext cx="925276" cy="285000"/>
            <a:chOff x="6177653" y="3801142"/>
            <a:chExt cx="925276" cy="285000"/>
          </a:xfrm>
        </p:grpSpPr>
        <p:sp>
          <p:nvSpPr>
            <p:cNvPr id="225" name="Google Shape;225;p16"/>
            <p:cNvSpPr/>
            <p:nvPr/>
          </p:nvSpPr>
          <p:spPr>
            <a:xfrm>
              <a:off x="6177653" y="3801142"/>
              <a:ext cx="285000" cy="285000"/>
            </a:xfrm>
            <a:prstGeom prst="ellipse">
              <a:avLst/>
            </a:prstGeom>
            <a:solidFill>
              <a:srgbClr val="FF0000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6994929" y="3901025"/>
              <a:ext cx="108000" cy="108000"/>
            </a:xfrm>
            <a:prstGeom prst="ellipse">
              <a:avLst/>
            </a:prstGeom>
            <a:solidFill>
              <a:srgbClr val="0070C0"/>
            </a:solidFill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16"/>
          <p:cNvGrpSpPr/>
          <p:nvPr/>
        </p:nvGrpSpPr>
        <p:grpSpPr>
          <a:xfrm>
            <a:off x="5701643" y="3421285"/>
            <a:ext cx="951900" cy="1025484"/>
            <a:chOff x="2539539" y="2871691"/>
            <a:chExt cx="951900" cy="1025484"/>
          </a:xfrm>
        </p:grpSpPr>
        <p:sp>
          <p:nvSpPr>
            <p:cNvPr id="228" name="Google Shape;228;p16"/>
            <p:cNvSpPr/>
            <p:nvPr/>
          </p:nvSpPr>
          <p:spPr>
            <a:xfrm>
              <a:off x="2539539" y="2945275"/>
              <a:ext cx="951900" cy="951900"/>
            </a:xfrm>
            <a:prstGeom prst="ellipse">
              <a:avLst/>
            </a:prstGeom>
            <a:solidFill>
              <a:srgbClr val="92D050">
                <a:alpha val="38820"/>
              </a:srgbClr>
            </a:solidFill>
            <a:ln cap="flat" cmpd="sng" w="25400">
              <a:solidFill>
                <a:schemeClr val="lt1">
                  <a:alpha val="3412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6"/>
            <p:cNvSpPr txBox="1"/>
            <p:nvPr/>
          </p:nvSpPr>
          <p:spPr>
            <a:xfrm>
              <a:off x="3076842" y="2871691"/>
              <a:ext cx="412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0" baseline="-25000" i="0" lang="en-US" sz="16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b="0" baseline="-25000" i="0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16"/>
          <p:cNvGrpSpPr/>
          <p:nvPr/>
        </p:nvGrpSpPr>
        <p:grpSpPr>
          <a:xfrm>
            <a:off x="6859481" y="3610140"/>
            <a:ext cx="1147899" cy="951900"/>
            <a:chOff x="2363678" y="4138987"/>
            <a:chExt cx="1147899" cy="951900"/>
          </a:xfrm>
        </p:grpSpPr>
        <p:sp>
          <p:nvSpPr>
            <p:cNvPr id="231" name="Google Shape;231;p16"/>
            <p:cNvSpPr/>
            <p:nvPr/>
          </p:nvSpPr>
          <p:spPr>
            <a:xfrm>
              <a:off x="2363678" y="4138987"/>
              <a:ext cx="951900" cy="951900"/>
            </a:xfrm>
            <a:prstGeom prst="ellipse">
              <a:avLst/>
            </a:prstGeom>
            <a:solidFill>
              <a:srgbClr val="ADBCC3">
                <a:alpha val="38820"/>
              </a:srgbClr>
            </a:solidFill>
            <a:ln cap="flat" cmpd="sng" w="25400">
              <a:solidFill>
                <a:schemeClr val="lt1">
                  <a:alpha val="3412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6"/>
            <p:cNvSpPr txBox="1"/>
            <p:nvPr/>
          </p:nvSpPr>
          <p:spPr>
            <a:xfrm>
              <a:off x="3099377" y="4355720"/>
              <a:ext cx="412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0" baseline="-25000" i="0" lang="en-US" sz="1600" u="none" cap="none" strike="noStrik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b="0" baseline="-25000" i="0" sz="1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16"/>
          <p:cNvGrpSpPr/>
          <p:nvPr/>
        </p:nvGrpSpPr>
        <p:grpSpPr>
          <a:xfrm rot="2331507">
            <a:off x="5451701" y="2558570"/>
            <a:ext cx="1691664" cy="2753706"/>
            <a:chOff x="1534086" y="2382912"/>
            <a:chExt cx="1691661" cy="2753700"/>
          </a:xfrm>
        </p:grpSpPr>
        <p:sp>
          <p:nvSpPr>
            <p:cNvPr id="234" name="Google Shape;234;p16"/>
            <p:cNvSpPr/>
            <p:nvPr/>
          </p:nvSpPr>
          <p:spPr>
            <a:xfrm>
              <a:off x="1641447" y="2382912"/>
              <a:ext cx="1584300" cy="2753700"/>
            </a:xfrm>
            <a:prstGeom prst="ellipse">
              <a:avLst/>
            </a:prstGeom>
            <a:solidFill>
              <a:srgbClr val="FFAB40">
                <a:alpha val="36860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 txBox="1"/>
            <p:nvPr/>
          </p:nvSpPr>
          <p:spPr>
            <a:xfrm rot="-2331468">
              <a:off x="1593780" y="2614260"/>
              <a:ext cx="420313" cy="3386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9F590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0" baseline="-25000" i="0" lang="en-US" sz="1600" u="none" cap="none" strike="noStrike">
                  <a:solidFill>
                    <a:srgbClr val="9F59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</p:grpSp>
      <p:sp>
        <p:nvSpPr>
          <p:cNvPr id="236" name="Google Shape;236;p16"/>
          <p:cNvSpPr txBox="1"/>
          <p:nvPr/>
        </p:nvSpPr>
        <p:spPr>
          <a:xfrm>
            <a:off x="6480855" y="6275153"/>
            <a:ext cx="1851900" cy="4002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Ley de Gauss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6"/>
          <p:cNvSpPr/>
          <p:nvPr/>
        </p:nvSpPr>
        <p:spPr>
          <a:xfrm>
            <a:off x="2646952" y="1155208"/>
            <a:ext cx="4048500" cy="1047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8" name="Google Shape;238;p16"/>
          <p:cNvSpPr/>
          <p:nvPr/>
        </p:nvSpPr>
        <p:spPr>
          <a:xfrm>
            <a:off x="3297508" y="4552751"/>
            <a:ext cx="951900" cy="951900"/>
          </a:xfrm>
          <a:prstGeom prst="ellipse">
            <a:avLst/>
          </a:prstGeom>
          <a:solidFill>
            <a:srgbClr val="31EAFE">
              <a:alpha val="38820"/>
            </a:srgbClr>
          </a:solidFill>
          <a:ln cap="flat" cmpd="sng" w="25400">
            <a:solidFill>
              <a:schemeClr val="lt1">
                <a:alpha val="3412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"/>
          <p:cNvSpPr txBox="1"/>
          <p:nvPr>
            <p:ph type="title"/>
          </p:nvPr>
        </p:nvSpPr>
        <p:spPr>
          <a:xfrm>
            <a:off x="337650" y="593367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Recordemos: Flujo de un campo</a:t>
            </a:r>
            <a:endParaRPr/>
          </a:p>
        </p:txBody>
      </p:sp>
      <p:sp>
        <p:nvSpPr>
          <p:cNvPr id="244" name="Google Shape;244;p17"/>
          <p:cNvSpPr txBox="1"/>
          <p:nvPr>
            <p:ph idx="12" type="sldNum"/>
          </p:nvPr>
        </p:nvSpPr>
        <p:spPr>
          <a:xfrm>
            <a:off x="9178496" y="6217623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" name="Google Shape;245;p17"/>
          <p:cNvSpPr txBox="1"/>
          <p:nvPr/>
        </p:nvSpPr>
        <p:spPr>
          <a:xfrm>
            <a:off x="574159" y="1538223"/>
            <a:ext cx="7707600" cy="368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9669" l="-389" r="0" t="-32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6" name="Google Shape;246;p17"/>
          <p:cNvSpPr/>
          <p:nvPr/>
        </p:nvSpPr>
        <p:spPr>
          <a:xfrm>
            <a:off x="4427970" y="2278718"/>
            <a:ext cx="3796500" cy="614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187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247" name="Google Shape;247;p17"/>
          <p:cNvGrpSpPr/>
          <p:nvPr/>
        </p:nvGrpSpPr>
        <p:grpSpPr>
          <a:xfrm>
            <a:off x="1415316" y="1879166"/>
            <a:ext cx="2593165" cy="2269652"/>
            <a:chOff x="457333" y="2385048"/>
            <a:chExt cx="3232164" cy="2828931"/>
          </a:xfrm>
        </p:grpSpPr>
        <p:pic>
          <p:nvPicPr>
            <p:cNvPr id="248" name="Google Shape;248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333" y="2385048"/>
              <a:ext cx="3232164" cy="282893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9" name="Google Shape;249;p17"/>
            <p:cNvGrpSpPr/>
            <p:nvPr/>
          </p:nvGrpSpPr>
          <p:grpSpPr>
            <a:xfrm>
              <a:off x="1365571" y="4430024"/>
              <a:ext cx="363000" cy="389806"/>
              <a:chOff x="1365571" y="4430024"/>
              <a:chExt cx="363000" cy="389806"/>
            </a:xfrm>
          </p:grpSpPr>
          <p:cxnSp>
            <p:nvCxnSpPr>
              <p:cNvPr id="250" name="Google Shape;250;p17"/>
              <p:cNvCxnSpPr/>
              <p:nvPr/>
            </p:nvCxnSpPr>
            <p:spPr>
              <a:xfrm>
                <a:off x="1382226" y="4717230"/>
                <a:ext cx="329700" cy="1026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  <p:sp>
            <p:nvSpPr>
              <p:cNvPr id="251" name="Google Shape;251;p17"/>
              <p:cNvSpPr/>
              <p:nvPr/>
            </p:nvSpPr>
            <p:spPr>
              <a:xfrm>
                <a:off x="1365571" y="4430024"/>
                <a:ext cx="363000" cy="33870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-11859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  <p:sp>
          <p:nvSpPr>
            <p:cNvPr id="252" name="Google Shape;252;p17"/>
            <p:cNvSpPr/>
            <p:nvPr/>
          </p:nvSpPr>
          <p:spPr>
            <a:xfrm>
              <a:off x="1279542" y="4843974"/>
              <a:ext cx="321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17"/>
          <p:cNvSpPr txBox="1"/>
          <p:nvPr/>
        </p:nvSpPr>
        <p:spPr>
          <a:xfrm>
            <a:off x="6047092" y="3004361"/>
            <a:ext cx="1100100" cy="3693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499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4" name="Google Shape;254;p17"/>
          <p:cNvSpPr txBox="1"/>
          <p:nvPr/>
        </p:nvSpPr>
        <p:spPr>
          <a:xfrm>
            <a:off x="4427970" y="3019647"/>
            <a:ext cx="224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flujo </a:t>
            </a:r>
            <a:r>
              <a:rPr lang="en-US" sz="1600"/>
              <a:t>resulta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17"/>
          <p:cNvGrpSpPr/>
          <p:nvPr/>
        </p:nvGrpSpPr>
        <p:grpSpPr>
          <a:xfrm>
            <a:off x="446443" y="4290523"/>
            <a:ext cx="8314834" cy="2543867"/>
            <a:chOff x="446443" y="4290523"/>
            <a:chExt cx="8314834" cy="2543867"/>
          </a:xfrm>
        </p:grpSpPr>
        <p:sp>
          <p:nvSpPr>
            <p:cNvPr id="256" name="Google Shape;256;p17"/>
            <p:cNvSpPr txBox="1"/>
            <p:nvPr/>
          </p:nvSpPr>
          <p:spPr>
            <a:xfrm>
              <a:off x="446443" y="4901479"/>
              <a:ext cx="3561900" cy="6147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-11878" l="-849" r="-1369" t="-197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57" name="Google Shape;257;p17"/>
            <p:cNvSpPr txBox="1"/>
            <p:nvPr/>
          </p:nvSpPr>
          <p:spPr>
            <a:xfrm>
              <a:off x="499728" y="5550187"/>
              <a:ext cx="1872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 área </a:t>
              </a:r>
              <a:r>
                <a:rPr b="0" i="1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efectiva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es</a:t>
              </a:r>
              <a:endParaRPr b="0" baseline="-2500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7"/>
            <p:cNvSpPr txBox="1"/>
            <p:nvPr/>
          </p:nvSpPr>
          <p:spPr>
            <a:xfrm>
              <a:off x="2469222" y="5551571"/>
              <a:ext cx="2431200" cy="3387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grpSp>
          <p:nvGrpSpPr>
            <p:cNvPr id="259" name="Google Shape;259;p17"/>
            <p:cNvGrpSpPr/>
            <p:nvPr/>
          </p:nvGrpSpPr>
          <p:grpSpPr>
            <a:xfrm>
              <a:off x="5113189" y="4290523"/>
              <a:ext cx="3648088" cy="2430670"/>
              <a:chOff x="5113189" y="4290523"/>
              <a:chExt cx="3648088" cy="2430670"/>
            </a:xfrm>
          </p:grpSpPr>
          <p:pic>
            <p:nvPicPr>
              <p:cNvPr id="260" name="Google Shape;260;p17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5113189" y="4290523"/>
                <a:ext cx="3464175" cy="2345606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61" name="Google Shape;261;p17"/>
              <p:cNvCxnSpPr/>
              <p:nvPr/>
            </p:nvCxnSpPr>
            <p:spPr>
              <a:xfrm flipH="1" rot="10800000">
                <a:off x="7499493" y="4681893"/>
                <a:ext cx="329700" cy="3573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  <p:sp>
            <p:nvSpPr>
              <p:cNvPr id="262" name="Google Shape;262;p17"/>
              <p:cNvSpPr/>
              <p:nvPr/>
            </p:nvSpPr>
            <p:spPr>
              <a:xfrm>
                <a:off x="7318033" y="4540892"/>
                <a:ext cx="363000" cy="338700"/>
              </a:xfrm>
              <a:prstGeom prst="rect">
                <a:avLst/>
              </a:prstGeom>
              <a:blipFill rotWithShape="1">
                <a:blip r:embed="rId11">
                  <a:alphaModFix/>
                </a:blip>
                <a:stretch>
                  <a:fillRect b="0" l="0" r="-11669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263" name="Google Shape;263;p17"/>
              <p:cNvSpPr/>
              <p:nvPr/>
            </p:nvSpPr>
            <p:spPr>
              <a:xfrm rot="-1897503">
                <a:off x="6355663" y="5982591"/>
                <a:ext cx="320964" cy="338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</a:t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7"/>
              <p:cNvSpPr txBox="1"/>
              <p:nvPr/>
            </p:nvSpPr>
            <p:spPr>
              <a:xfrm rot="-1797978">
                <a:off x="7667429" y="6320813"/>
                <a:ext cx="298504" cy="3386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65" name="Google Shape;265;p17"/>
              <p:cNvCxnSpPr/>
              <p:nvPr/>
            </p:nvCxnSpPr>
            <p:spPr>
              <a:xfrm flipH="1" rot="10800000">
                <a:off x="6741545" y="5922293"/>
                <a:ext cx="1753800" cy="798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DA73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66" name="Google Shape;266;p17"/>
              <p:cNvSpPr txBox="1"/>
              <p:nvPr/>
            </p:nvSpPr>
            <p:spPr>
              <a:xfrm>
                <a:off x="8346346" y="4748193"/>
                <a:ext cx="2985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67" name="Google Shape;267;p17"/>
              <p:cNvCxnSpPr/>
              <p:nvPr/>
            </p:nvCxnSpPr>
            <p:spPr>
              <a:xfrm>
                <a:off x="8091377" y="4710169"/>
                <a:ext cx="669900" cy="75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DA73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68" name="Google Shape;268;p17"/>
            <p:cNvSpPr/>
            <p:nvPr/>
          </p:nvSpPr>
          <p:spPr>
            <a:xfrm>
              <a:off x="574158" y="6099582"/>
              <a:ext cx="2168100" cy="338700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-12729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3103113" y="6073976"/>
              <a:ext cx="1163400" cy="368400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-9839" l="0" r="-2619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cxnSp>
          <p:nvCxnSpPr>
            <p:cNvPr id="270" name="Google Shape;270;p17"/>
            <p:cNvCxnSpPr/>
            <p:nvPr/>
          </p:nvCxnSpPr>
          <p:spPr>
            <a:xfrm>
              <a:off x="2742187" y="6268859"/>
              <a:ext cx="224400" cy="0"/>
            </a:xfrm>
            <a:prstGeom prst="straightConnector1">
              <a:avLst/>
            </a:prstGeom>
            <a:noFill/>
            <a:ln cap="flat" cmpd="sng" w="9525">
              <a:solidFill>
                <a:srgbClr val="FDA739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grpSp>
          <p:nvGrpSpPr>
            <p:cNvPr id="271" name="Google Shape;271;p17"/>
            <p:cNvGrpSpPr/>
            <p:nvPr/>
          </p:nvGrpSpPr>
          <p:grpSpPr>
            <a:xfrm>
              <a:off x="3859618" y="6384971"/>
              <a:ext cx="762519" cy="449419"/>
              <a:chOff x="3859618" y="6384971"/>
              <a:chExt cx="762519" cy="449419"/>
            </a:xfrm>
          </p:grpSpPr>
          <p:sp>
            <p:nvSpPr>
              <p:cNvPr id="272" name="Google Shape;272;p17"/>
              <p:cNvSpPr/>
              <p:nvPr/>
            </p:nvSpPr>
            <p:spPr>
              <a:xfrm>
                <a:off x="4266637" y="6464190"/>
                <a:ext cx="355500" cy="370200"/>
              </a:xfrm>
              <a:prstGeom prst="rect">
                <a:avLst/>
              </a:prstGeom>
              <a:blipFill rotWithShape="1">
                <a:blip r:embed="rId14">
                  <a:alphaModFix/>
                </a:blip>
                <a:stretch>
                  <a:fillRect b="0" l="0" r="-22409" t="-11469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cxnSp>
            <p:nvCxnSpPr>
              <p:cNvPr id="273" name="Google Shape;273;p17"/>
              <p:cNvCxnSpPr/>
              <p:nvPr/>
            </p:nvCxnSpPr>
            <p:spPr>
              <a:xfrm>
                <a:off x="3859618" y="6384971"/>
                <a:ext cx="255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74" name="Google Shape;274;p17"/>
              <p:cNvSpPr/>
              <p:nvPr/>
            </p:nvSpPr>
            <p:spPr>
              <a:xfrm>
                <a:off x="3987209" y="6411433"/>
                <a:ext cx="340242" cy="277128"/>
              </a:xfrm>
              <a:custGeom>
                <a:rect b="b" l="l" r="r" t="t"/>
                <a:pathLst>
                  <a:path extrusionOk="0" h="277128" w="340242">
                    <a:moveTo>
                      <a:pt x="0" y="0"/>
                    </a:moveTo>
                    <a:cubicBezTo>
                      <a:pt x="8860" y="93921"/>
                      <a:pt x="17721" y="187842"/>
                      <a:pt x="74428" y="233916"/>
                    </a:cubicBezTo>
                    <a:cubicBezTo>
                      <a:pt x="131135" y="279990"/>
                      <a:pt x="235688" y="278218"/>
                      <a:pt x="340242" y="276446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5" name="Google Shape;275;p17"/>
          <p:cNvSpPr/>
          <p:nvPr/>
        </p:nvSpPr>
        <p:spPr>
          <a:xfrm>
            <a:off x="6191100" y="551425"/>
            <a:ext cx="1868100" cy="61470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9839" l="0" r="-261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"/>
          <p:cNvSpPr txBox="1"/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Flujo del campo electrico</a:t>
            </a:r>
            <a:endParaRPr/>
          </a:p>
        </p:txBody>
      </p:sp>
      <p:sp>
        <p:nvSpPr>
          <p:cNvPr id="281" name="Google Shape;281;p18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2" name="Google Shape;282;p18"/>
          <p:cNvPicPr preferRelativeResize="0"/>
          <p:nvPr/>
        </p:nvPicPr>
        <p:blipFill rotWithShape="1">
          <a:blip r:embed="rId3">
            <a:alphaModFix/>
          </a:blip>
          <a:srcRect b="26133" l="0" r="0" t="0"/>
          <a:stretch/>
        </p:blipFill>
        <p:spPr>
          <a:xfrm>
            <a:off x="4521718" y="-57406"/>
            <a:ext cx="5200650" cy="453810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8"/>
          <p:cNvSpPr txBox="1"/>
          <p:nvPr/>
        </p:nvSpPr>
        <p:spPr>
          <a:xfrm>
            <a:off x="159488" y="1543714"/>
            <a:ext cx="3958135" cy="79560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6868" l="-769" r="0" t="-22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284" name="Google Shape;284;p18"/>
          <p:cNvGrpSpPr/>
          <p:nvPr/>
        </p:nvGrpSpPr>
        <p:grpSpPr>
          <a:xfrm>
            <a:off x="233912" y="3777681"/>
            <a:ext cx="4954800" cy="769024"/>
            <a:chOff x="233912" y="4387281"/>
            <a:chExt cx="4954800" cy="769024"/>
          </a:xfrm>
        </p:grpSpPr>
        <p:sp>
          <p:nvSpPr>
            <p:cNvPr id="285" name="Google Shape;285;p18"/>
            <p:cNvSpPr/>
            <p:nvPr/>
          </p:nvSpPr>
          <p:spPr>
            <a:xfrm>
              <a:off x="1913100" y="4787806"/>
              <a:ext cx="1596399" cy="36849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9835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86" name="Google Shape;286;p18"/>
            <p:cNvSpPr txBox="1"/>
            <p:nvPr/>
          </p:nvSpPr>
          <p:spPr>
            <a:xfrm>
              <a:off x="233912" y="4387281"/>
              <a:ext cx="4954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 flujo sobre cada elemento diferencial de superficie resulta: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" name="Google Shape;287;p18"/>
          <p:cNvSpPr/>
          <p:nvPr/>
        </p:nvSpPr>
        <p:spPr>
          <a:xfrm>
            <a:off x="273251" y="5463386"/>
            <a:ext cx="2601738" cy="78463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288" name="Google Shape;288;p18"/>
          <p:cNvGrpSpPr/>
          <p:nvPr/>
        </p:nvGrpSpPr>
        <p:grpSpPr>
          <a:xfrm>
            <a:off x="2721039" y="5855705"/>
            <a:ext cx="694850" cy="818641"/>
            <a:chOff x="2923066" y="5855705"/>
            <a:chExt cx="694850" cy="818641"/>
          </a:xfrm>
        </p:grpSpPr>
        <p:cxnSp>
          <p:nvCxnSpPr>
            <p:cNvPr id="289" name="Google Shape;289;p18"/>
            <p:cNvCxnSpPr>
              <a:stCxn id="287" idx="3"/>
            </p:cNvCxnSpPr>
            <p:nvPr/>
          </p:nvCxnSpPr>
          <p:spPr>
            <a:xfrm>
              <a:off x="3077016" y="5855705"/>
              <a:ext cx="540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290" name="Google Shape;290;p18"/>
            <p:cNvSpPr/>
            <p:nvPr/>
          </p:nvSpPr>
          <p:spPr>
            <a:xfrm>
              <a:off x="2923066" y="6078746"/>
              <a:ext cx="694806" cy="276999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2925888" y="6397347"/>
              <a:ext cx="689163" cy="276999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sp>
        <p:nvSpPr>
          <p:cNvPr id="292" name="Google Shape;292;p18"/>
          <p:cNvSpPr/>
          <p:nvPr/>
        </p:nvSpPr>
        <p:spPr>
          <a:xfrm>
            <a:off x="3518478" y="5429496"/>
            <a:ext cx="1886094" cy="89967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93" name="Google Shape;293;p18"/>
          <p:cNvSpPr txBox="1"/>
          <p:nvPr/>
        </p:nvSpPr>
        <p:spPr>
          <a:xfrm>
            <a:off x="5443871" y="5108033"/>
            <a:ext cx="43806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Puedo calcular flujos sobre superficies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abiertas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cerradas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8"/>
          <p:cNvSpPr txBox="1"/>
          <p:nvPr/>
        </p:nvSpPr>
        <p:spPr>
          <a:xfrm>
            <a:off x="5475763" y="5805370"/>
            <a:ext cx="3785192" cy="83099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8028" l="-804" r="0" t="-2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295" name="Google Shape;295;p18"/>
          <p:cNvGrpSpPr/>
          <p:nvPr/>
        </p:nvGrpSpPr>
        <p:grpSpPr>
          <a:xfrm>
            <a:off x="5545761" y="4543133"/>
            <a:ext cx="3663568" cy="338554"/>
            <a:chOff x="5545761" y="4543133"/>
            <a:chExt cx="3663568" cy="338554"/>
          </a:xfrm>
        </p:grpSpPr>
        <p:sp>
          <p:nvSpPr>
            <p:cNvPr id="296" name="Google Shape;296;p18"/>
            <p:cNvSpPr/>
            <p:nvPr/>
          </p:nvSpPr>
          <p:spPr>
            <a:xfrm>
              <a:off x="5545761" y="4543133"/>
              <a:ext cx="948721" cy="338554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-10712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8260608" y="4543133"/>
              <a:ext cx="948721" cy="338554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-10712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6966980" y="4543133"/>
              <a:ext cx="948721" cy="338554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-10712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"/>
          <p:cNvSpPr txBox="1"/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Campo eléctrico y superficies cerradas: </a:t>
            </a:r>
            <a:r>
              <a:rPr b="1" lang="en-US"/>
              <a:t>Ley de Gauss</a:t>
            </a:r>
            <a:endParaRPr b="1"/>
          </a:p>
        </p:txBody>
      </p:sp>
      <p:sp>
        <p:nvSpPr>
          <p:cNvPr id="304" name="Google Shape;304;p19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05" name="Google Shape;305;p19"/>
          <p:cNvGrpSpPr/>
          <p:nvPr/>
        </p:nvGrpSpPr>
        <p:grpSpPr>
          <a:xfrm>
            <a:off x="1121272" y="2382912"/>
            <a:ext cx="3274828" cy="3200401"/>
            <a:chOff x="1244009" y="2339162"/>
            <a:chExt cx="3274828" cy="3200401"/>
          </a:xfrm>
        </p:grpSpPr>
        <p:pic>
          <p:nvPicPr>
            <p:cNvPr id="306" name="Google Shape;306;p19"/>
            <p:cNvPicPr preferRelativeResize="0"/>
            <p:nvPr/>
          </p:nvPicPr>
          <p:blipFill rotWithShape="1">
            <a:blip r:embed="rId3">
              <a:alphaModFix/>
            </a:blip>
            <a:srcRect b="9807" l="11836" r="2326" t="2280"/>
            <a:stretch/>
          </p:blipFill>
          <p:spPr>
            <a:xfrm>
              <a:off x="1244009" y="2339162"/>
              <a:ext cx="3274828" cy="32004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7" name="Google Shape;307;p19"/>
            <p:cNvGrpSpPr/>
            <p:nvPr/>
          </p:nvGrpSpPr>
          <p:grpSpPr>
            <a:xfrm>
              <a:off x="2787284" y="3359159"/>
              <a:ext cx="188998" cy="1255838"/>
              <a:chOff x="4823177" y="3364053"/>
              <a:chExt cx="137112" cy="944294"/>
            </a:xfrm>
          </p:grpSpPr>
          <p:sp>
            <p:nvSpPr>
              <p:cNvPr id="308" name="Google Shape;308;p19"/>
              <p:cNvSpPr/>
              <p:nvPr/>
            </p:nvSpPr>
            <p:spPr>
              <a:xfrm>
                <a:off x="4829705" y="4173001"/>
                <a:ext cx="130584" cy="135346"/>
              </a:xfrm>
              <a:prstGeom prst="ellipse">
                <a:avLst/>
              </a:prstGeom>
              <a:solidFill>
                <a:srgbClr val="0070C0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9"/>
              <p:cNvSpPr/>
              <p:nvPr/>
            </p:nvSpPr>
            <p:spPr>
              <a:xfrm>
                <a:off x="4823177" y="3364053"/>
                <a:ext cx="130584" cy="135346"/>
              </a:xfrm>
              <a:prstGeom prst="ellipse">
                <a:avLst/>
              </a:prstGeom>
              <a:solidFill>
                <a:srgbClr val="FF0000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0" name="Google Shape;310;p19"/>
          <p:cNvGrpSpPr/>
          <p:nvPr/>
        </p:nvGrpSpPr>
        <p:grpSpPr>
          <a:xfrm>
            <a:off x="2539539" y="2871691"/>
            <a:ext cx="952020" cy="1025604"/>
            <a:chOff x="2539539" y="2871691"/>
            <a:chExt cx="952020" cy="1025604"/>
          </a:xfrm>
        </p:grpSpPr>
        <p:sp>
          <p:nvSpPr>
            <p:cNvPr id="311" name="Google Shape;311;p19"/>
            <p:cNvSpPr/>
            <p:nvPr/>
          </p:nvSpPr>
          <p:spPr>
            <a:xfrm>
              <a:off x="2539539" y="2945275"/>
              <a:ext cx="952020" cy="952020"/>
            </a:xfrm>
            <a:prstGeom prst="ellipse">
              <a:avLst/>
            </a:prstGeom>
            <a:solidFill>
              <a:srgbClr val="92D050">
                <a:alpha val="38823"/>
              </a:srgbClr>
            </a:solidFill>
            <a:ln cap="flat" cmpd="sng" w="25400">
              <a:solidFill>
                <a:schemeClr val="lt1">
                  <a:alpha val="3411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9"/>
            <p:cNvSpPr txBox="1"/>
            <p:nvPr/>
          </p:nvSpPr>
          <p:spPr>
            <a:xfrm>
              <a:off x="3076842" y="2871691"/>
              <a:ext cx="3962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0" baseline="-25000" i="0" lang="en-US" sz="16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baseline="-25000" i="0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" name="Google Shape;313;p19"/>
          <p:cNvGrpSpPr/>
          <p:nvPr/>
        </p:nvGrpSpPr>
        <p:grpSpPr>
          <a:xfrm>
            <a:off x="2363678" y="4138987"/>
            <a:ext cx="1131961" cy="952020"/>
            <a:chOff x="2363678" y="4138987"/>
            <a:chExt cx="1131961" cy="952020"/>
          </a:xfrm>
        </p:grpSpPr>
        <p:sp>
          <p:nvSpPr>
            <p:cNvPr id="314" name="Google Shape;314;p19"/>
            <p:cNvSpPr/>
            <p:nvPr/>
          </p:nvSpPr>
          <p:spPr>
            <a:xfrm>
              <a:off x="2363678" y="4138987"/>
              <a:ext cx="952020" cy="952020"/>
            </a:xfrm>
            <a:prstGeom prst="ellipse">
              <a:avLst/>
            </a:prstGeom>
            <a:solidFill>
              <a:srgbClr val="ADBCC3">
                <a:alpha val="38823"/>
              </a:srgbClr>
            </a:solidFill>
            <a:ln cap="flat" cmpd="sng" w="25400">
              <a:solidFill>
                <a:schemeClr val="lt1">
                  <a:alpha val="3411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9"/>
            <p:cNvSpPr txBox="1"/>
            <p:nvPr/>
          </p:nvSpPr>
          <p:spPr>
            <a:xfrm>
              <a:off x="3099377" y="4355720"/>
              <a:ext cx="3962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0" baseline="-25000" i="0" lang="en-US" sz="1600" u="none" cap="none" strike="noStrik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baseline="-25000" i="0" sz="1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9"/>
          <p:cNvGrpSpPr/>
          <p:nvPr/>
        </p:nvGrpSpPr>
        <p:grpSpPr>
          <a:xfrm>
            <a:off x="1596444" y="2499875"/>
            <a:ext cx="1629254" cy="2753832"/>
            <a:chOff x="1596444" y="2382912"/>
            <a:chExt cx="1629254" cy="2753832"/>
          </a:xfrm>
        </p:grpSpPr>
        <p:sp>
          <p:nvSpPr>
            <p:cNvPr id="317" name="Google Shape;317;p19"/>
            <p:cNvSpPr/>
            <p:nvPr/>
          </p:nvSpPr>
          <p:spPr>
            <a:xfrm>
              <a:off x="1641447" y="2382912"/>
              <a:ext cx="1584251" cy="2753832"/>
            </a:xfrm>
            <a:prstGeom prst="ellipse">
              <a:avLst/>
            </a:prstGeom>
            <a:solidFill>
              <a:srgbClr val="FFAB40">
                <a:alpha val="36862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9"/>
            <p:cNvSpPr txBox="1"/>
            <p:nvPr/>
          </p:nvSpPr>
          <p:spPr>
            <a:xfrm>
              <a:off x="1596444" y="2621799"/>
              <a:ext cx="3962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9F590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0" baseline="-25000" i="0" lang="en-US" sz="1600" u="none" cap="none" strike="noStrike">
                  <a:solidFill>
                    <a:srgbClr val="9F59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baseline="-25000" i="0" sz="1600" u="none" cap="none" strike="noStrike">
                <a:solidFill>
                  <a:srgbClr val="9F5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" name="Google Shape;319;p19"/>
          <p:cNvSpPr txBox="1"/>
          <p:nvPr/>
        </p:nvSpPr>
        <p:spPr>
          <a:xfrm>
            <a:off x="472345" y="5890433"/>
            <a:ext cx="6506478" cy="584775"/>
          </a:xfrm>
          <a:prstGeom prst="rect">
            <a:avLst/>
          </a:prstGeom>
          <a:solidFill>
            <a:srgbClr val="FFDD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Existe una relación entre la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carga encerrada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una superficie cerrada  y el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flujo del campo electrico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la atraviesa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6718" y="2353832"/>
            <a:ext cx="3919310" cy="3086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19"/>
          <p:cNvGrpSpPr/>
          <p:nvPr/>
        </p:nvGrpSpPr>
        <p:grpSpPr>
          <a:xfrm>
            <a:off x="6177653" y="3801142"/>
            <a:ext cx="925276" cy="285008"/>
            <a:chOff x="6177653" y="3801142"/>
            <a:chExt cx="925276" cy="285008"/>
          </a:xfrm>
        </p:grpSpPr>
        <p:sp>
          <p:nvSpPr>
            <p:cNvPr id="322" name="Google Shape;322;p19"/>
            <p:cNvSpPr/>
            <p:nvPr/>
          </p:nvSpPr>
          <p:spPr>
            <a:xfrm>
              <a:off x="6177653" y="3801142"/>
              <a:ext cx="285008" cy="285008"/>
            </a:xfrm>
            <a:prstGeom prst="ellipse">
              <a:avLst/>
            </a:prstGeom>
            <a:solidFill>
              <a:srgbClr val="FF0000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6994929" y="3901025"/>
              <a:ext cx="108000" cy="108000"/>
            </a:xfrm>
            <a:prstGeom prst="ellipse">
              <a:avLst/>
            </a:prstGeom>
            <a:solidFill>
              <a:srgbClr val="0070C0"/>
            </a:solidFill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" name="Google Shape;324;p19"/>
          <p:cNvGrpSpPr/>
          <p:nvPr/>
        </p:nvGrpSpPr>
        <p:grpSpPr>
          <a:xfrm>
            <a:off x="5701643" y="3421285"/>
            <a:ext cx="952020" cy="1025604"/>
            <a:chOff x="2539539" y="2871691"/>
            <a:chExt cx="952020" cy="1025604"/>
          </a:xfrm>
        </p:grpSpPr>
        <p:sp>
          <p:nvSpPr>
            <p:cNvPr id="325" name="Google Shape;325;p19"/>
            <p:cNvSpPr/>
            <p:nvPr/>
          </p:nvSpPr>
          <p:spPr>
            <a:xfrm>
              <a:off x="2539539" y="2945275"/>
              <a:ext cx="952020" cy="952020"/>
            </a:xfrm>
            <a:prstGeom prst="ellipse">
              <a:avLst/>
            </a:prstGeom>
            <a:solidFill>
              <a:srgbClr val="92D050">
                <a:alpha val="38823"/>
              </a:srgbClr>
            </a:solidFill>
            <a:ln cap="flat" cmpd="sng" w="25400">
              <a:solidFill>
                <a:schemeClr val="lt1">
                  <a:alpha val="3411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9"/>
            <p:cNvSpPr txBox="1"/>
            <p:nvPr/>
          </p:nvSpPr>
          <p:spPr>
            <a:xfrm>
              <a:off x="3076842" y="2871691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0" baseline="-25000" i="0" lang="en-US" sz="16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b="0" baseline="-25000" i="0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" name="Google Shape;327;p19"/>
          <p:cNvGrpSpPr/>
          <p:nvPr/>
        </p:nvGrpSpPr>
        <p:grpSpPr>
          <a:xfrm>
            <a:off x="6859481" y="3610140"/>
            <a:ext cx="1147991" cy="952020"/>
            <a:chOff x="2363678" y="4138987"/>
            <a:chExt cx="1147991" cy="952020"/>
          </a:xfrm>
        </p:grpSpPr>
        <p:sp>
          <p:nvSpPr>
            <p:cNvPr id="328" name="Google Shape;328;p19"/>
            <p:cNvSpPr/>
            <p:nvPr/>
          </p:nvSpPr>
          <p:spPr>
            <a:xfrm>
              <a:off x="2363678" y="4138987"/>
              <a:ext cx="952020" cy="952020"/>
            </a:xfrm>
            <a:prstGeom prst="ellipse">
              <a:avLst/>
            </a:prstGeom>
            <a:solidFill>
              <a:srgbClr val="ADBCC3">
                <a:alpha val="38823"/>
              </a:srgbClr>
            </a:solidFill>
            <a:ln cap="flat" cmpd="sng" w="25400">
              <a:solidFill>
                <a:schemeClr val="lt1">
                  <a:alpha val="3411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9"/>
            <p:cNvSpPr txBox="1"/>
            <p:nvPr/>
          </p:nvSpPr>
          <p:spPr>
            <a:xfrm>
              <a:off x="3099377" y="4355720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0" baseline="-25000" i="0" lang="en-US" sz="1600" u="none" cap="none" strike="noStrik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b="0" baseline="-25000" i="0" sz="1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330;p19"/>
          <p:cNvGrpSpPr/>
          <p:nvPr/>
        </p:nvGrpSpPr>
        <p:grpSpPr>
          <a:xfrm rot="2331408">
            <a:off x="5451796" y="2558548"/>
            <a:ext cx="1691612" cy="2753832"/>
            <a:chOff x="1534086" y="2382912"/>
            <a:chExt cx="1691612" cy="2753832"/>
          </a:xfrm>
        </p:grpSpPr>
        <p:sp>
          <p:nvSpPr>
            <p:cNvPr id="331" name="Google Shape;331;p19"/>
            <p:cNvSpPr/>
            <p:nvPr/>
          </p:nvSpPr>
          <p:spPr>
            <a:xfrm>
              <a:off x="1641447" y="2382912"/>
              <a:ext cx="1584251" cy="2753832"/>
            </a:xfrm>
            <a:prstGeom prst="ellipse">
              <a:avLst/>
            </a:prstGeom>
            <a:solidFill>
              <a:srgbClr val="FFAB40">
                <a:alpha val="36862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9"/>
            <p:cNvSpPr txBox="1"/>
            <p:nvPr/>
          </p:nvSpPr>
          <p:spPr>
            <a:xfrm rot="-2331408">
              <a:off x="1593783" y="2614257"/>
              <a:ext cx="42030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9F590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0" baseline="-25000" i="0" lang="en-US" sz="1600" u="none" cap="none" strike="noStrike">
                  <a:solidFill>
                    <a:srgbClr val="9F59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</p:grpSp>
      <p:sp>
        <p:nvSpPr>
          <p:cNvPr id="333" name="Google Shape;333;p19"/>
          <p:cNvSpPr txBox="1"/>
          <p:nvPr/>
        </p:nvSpPr>
        <p:spPr>
          <a:xfrm>
            <a:off x="6480855" y="6275153"/>
            <a:ext cx="1851789" cy="40011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Ley de Gauss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9"/>
          <p:cNvSpPr/>
          <p:nvPr/>
        </p:nvSpPr>
        <p:spPr>
          <a:xfrm>
            <a:off x="2646952" y="1155208"/>
            <a:ext cx="4048481" cy="104727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35" name="Google Shape;335;p19"/>
          <p:cNvSpPr/>
          <p:nvPr/>
        </p:nvSpPr>
        <p:spPr>
          <a:xfrm>
            <a:off x="3297508" y="4552751"/>
            <a:ext cx="952020" cy="952020"/>
          </a:xfrm>
          <a:prstGeom prst="ellipse">
            <a:avLst/>
          </a:prstGeom>
          <a:solidFill>
            <a:srgbClr val="31EAFE">
              <a:alpha val="38823"/>
            </a:srgbClr>
          </a:solidFill>
          <a:ln cap="flat" cmpd="sng" w="25400">
            <a:solidFill>
              <a:schemeClr val="lt1">
                <a:alpha val="34117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"/>
          <p:cNvSpPr txBox="1"/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50" lIns="107250" spcFirstLastPara="1" rIns="107250" wrap="square" tIns="107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Ley de Gauss, ejemplo 1: carga aislada</a:t>
            </a:r>
            <a:endParaRPr/>
          </a:p>
        </p:txBody>
      </p:sp>
      <p:sp>
        <p:nvSpPr>
          <p:cNvPr id="341" name="Google Shape;341;p20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50" lIns="107250" spcFirstLastPara="1" rIns="107250" wrap="square" tIns="1072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2" name="Google Shape;342;p20"/>
          <p:cNvSpPr/>
          <p:nvPr/>
        </p:nvSpPr>
        <p:spPr>
          <a:xfrm>
            <a:off x="2646952" y="1155208"/>
            <a:ext cx="4048481" cy="104727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343" name="Google Shape;34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6531" y="2599329"/>
            <a:ext cx="3810000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0"/>
          <p:cNvSpPr txBox="1"/>
          <p:nvPr/>
        </p:nvSpPr>
        <p:spPr>
          <a:xfrm>
            <a:off x="6597634" y="3542329"/>
            <a:ext cx="3209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0"/>
          <p:cNvSpPr txBox="1"/>
          <p:nvPr/>
        </p:nvSpPr>
        <p:spPr>
          <a:xfrm>
            <a:off x="244692" y="2362116"/>
            <a:ext cx="46410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ley es valida para cualquier superficie cerrada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0"/>
          <p:cNvSpPr/>
          <p:nvPr/>
        </p:nvSpPr>
        <p:spPr>
          <a:xfrm>
            <a:off x="244692" y="2880609"/>
            <a:ext cx="453995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Considero como superficie de Gauss a una esfera, porque la simetría simplifica la cuenta que tengo que hacer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0"/>
          <p:cNvSpPr/>
          <p:nvPr/>
        </p:nvSpPr>
        <p:spPr>
          <a:xfrm>
            <a:off x="456311" y="3893403"/>
            <a:ext cx="1536831" cy="60228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48" name="Google Shape;348;p20"/>
          <p:cNvSpPr/>
          <p:nvPr/>
        </p:nvSpPr>
        <p:spPr>
          <a:xfrm>
            <a:off x="410144" y="4574489"/>
            <a:ext cx="3268972" cy="73821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349" name="Google Shape;349;p20"/>
          <p:cNvGrpSpPr/>
          <p:nvPr/>
        </p:nvGrpSpPr>
        <p:grpSpPr>
          <a:xfrm>
            <a:off x="3193639" y="4177545"/>
            <a:ext cx="915129" cy="607101"/>
            <a:chOff x="3214905" y="4294508"/>
            <a:chExt cx="915129" cy="607101"/>
          </a:xfrm>
        </p:grpSpPr>
        <p:sp>
          <p:nvSpPr>
            <p:cNvPr id="350" name="Google Shape;350;p20"/>
            <p:cNvSpPr/>
            <p:nvPr/>
          </p:nvSpPr>
          <p:spPr>
            <a:xfrm>
              <a:off x="3378674" y="4294508"/>
              <a:ext cx="751360" cy="338554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-22761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3214905" y="4476307"/>
              <a:ext cx="198146" cy="425302"/>
            </a:xfrm>
            <a:custGeom>
              <a:rect b="b" l="l" r="r" t="t"/>
              <a:pathLst>
                <a:path extrusionOk="0" h="425302" w="198146">
                  <a:moveTo>
                    <a:pt x="198146" y="0"/>
                  </a:moveTo>
                  <a:cubicBezTo>
                    <a:pt x="122832" y="33669"/>
                    <a:pt x="47518" y="67339"/>
                    <a:pt x="17393" y="138223"/>
                  </a:cubicBezTo>
                  <a:cubicBezTo>
                    <a:pt x="-12733" y="209107"/>
                    <a:pt x="2330" y="317204"/>
                    <a:pt x="17393" y="425302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52" name="Google Shape;352;p20"/>
          <p:cNvCxnSpPr/>
          <p:nvPr/>
        </p:nvCxnSpPr>
        <p:spPr>
          <a:xfrm rot="10800000">
            <a:off x="7378995" y="2769781"/>
            <a:ext cx="0" cy="200060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3" name="Google Shape;353;p20"/>
          <p:cNvCxnSpPr/>
          <p:nvPr/>
        </p:nvCxnSpPr>
        <p:spPr>
          <a:xfrm>
            <a:off x="7134447" y="4407195"/>
            <a:ext cx="214777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4" name="Google Shape;354;p20"/>
          <p:cNvCxnSpPr/>
          <p:nvPr/>
        </p:nvCxnSpPr>
        <p:spPr>
          <a:xfrm flipH="1">
            <a:off x="6134986" y="4183911"/>
            <a:ext cx="1584251" cy="110497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55" name="Google Shape;355;p20"/>
          <p:cNvSpPr/>
          <p:nvPr/>
        </p:nvSpPr>
        <p:spPr>
          <a:xfrm>
            <a:off x="410144" y="5286599"/>
            <a:ext cx="2837828" cy="73821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56" name="Google Shape;356;p20"/>
          <p:cNvSpPr/>
          <p:nvPr/>
        </p:nvSpPr>
        <p:spPr>
          <a:xfrm>
            <a:off x="3193639" y="5284315"/>
            <a:ext cx="1299330" cy="73821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57" name="Google Shape;357;p20"/>
          <p:cNvSpPr txBox="1"/>
          <p:nvPr/>
        </p:nvSpPr>
        <p:spPr>
          <a:xfrm>
            <a:off x="7687338" y="4556487"/>
            <a:ext cx="332142" cy="338554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0"/>
          <p:cNvSpPr/>
          <p:nvPr/>
        </p:nvSpPr>
        <p:spPr>
          <a:xfrm>
            <a:off x="339204" y="6041607"/>
            <a:ext cx="1741631" cy="98443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59" name="Google Shape;359;p20"/>
          <p:cNvSpPr/>
          <p:nvPr/>
        </p:nvSpPr>
        <p:spPr>
          <a:xfrm>
            <a:off x="1820360" y="6060613"/>
            <a:ext cx="1337739" cy="81387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360" name="Google Shape;360;p20"/>
          <p:cNvGrpSpPr/>
          <p:nvPr/>
        </p:nvGrpSpPr>
        <p:grpSpPr>
          <a:xfrm>
            <a:off x="3158099" y="6152739"/>
            <a:ext cx="1823617" cy="338554"/>
            <a:chOff x="3158099" y="6152739"/>
            <a:chExt cx="1823617" cy="338554"/>
          </a:xfrm>
        </p:grpSpPr>
        <p:sp>
          <p:nvSpPr>
            <p:cNvPr id="361" name="Google Shape;361;p20"/>
            <p:cNvSpPr/>
            <p:nvPr/>
          </p:nvSpPr>
          <p:spPr>
            <a:xfrm>
              <a:off x="3679116" y="6152739"/>
              <a:ext cx="1302600" cy="338554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-12498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cxnSp>
          <p:nvCxnSpPr>
            <p:cNvPr id="362" name="Google Shape;362;p20"/>
            <p:cNvCxnSpPr/>
            <p:nvPr/>
          </p:nvCxnSpPr>
          <p:spPr>
            <a:xfrm>
              <a:off x="3158099" y="6342654"/>
              <a:ext cx="446338" cy="0"/>
            </a:xfrm>
            <a:prstGeom prst="straightConnector1">
              <a:avLst/>
            </a:prstGeom>
            <a:noFill/>
            <a:ln cap="flat" cmpd="sng" w="9525">
              <a:solidFill>
                <a:srgbClr val="FDA739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